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Destaqu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édio 4 - Destaqu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47255"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55850-BB57-44BA-B7EF-634EECDE9DE5}" type="datetimeFigureOut">
              <a:rPr lang="pt-PT" smtClean="0"/>
              <a:t>01/10/2021</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4A9B-4701-4303-8B70-44BF834E5153}" type="slidenum">
              <a:rPr lang="pt-PT" smtClean="0"/>
              <a:t>‹nº›</a:t>
            </a:fld>
            <a:endParaRPr lang="pt-PT"/>
          </a:p>
        </p:txBody>
      </p:sp>
    </p:spTree>
    <p:extLst>
      <p:ext uri="{BB962C8B-B14F-4D97-AF65-F5344CB8AC3E}">
        <p14:creationId xmlns:p14="http://schemas.microsoft.com/office/powerpoint/2010/main" val="28871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err="1"/>
              <a:t>My</a:t>
            </a:r>
            <a:r>
              <a:rPr lang="pt-PT" dirty="0"/>
              <a:t> </a:t>
            </a:r>
            <a:r>
              <a:rPr lang="pt-PT" dirty="0" err="1"/>
              <a:t>name</a:t>
            </a:r>
            <a:r>
              <a:rPr lang="pt-PT" dirty="0"/>
              <a:t> </a:t>
            </a:r>
            <a:r>
              <a:rPr lang="pt-PT" dirty="0" err="1"/>
              <a:t>is</a:t>
            </a:r>
            <a:r>
              <a:rPr lang="pt-PT" dirty="0"/>
              <a:t> Gilberto Pereira </a:t>
            </a:r>
            <a:r>
              <a:rPr lang="pt-PT" dirty="0" err="1"/>
              <a:t>and</a:t>
            </a:r>
            <a:r>
              <a:rPr lang="pt-PT" dirty="0"/>
              <a:t> I </a:t>
            </a:r>
            <a:r>
              <a:rPr lang="pt-PT" dirty="0" err="1"/>
              <a:t>am</a:t>
            </a:r>
            <a:r>
              <a:rPr lang="pt-PT" dirty="0"/>
              <a:t> a </a:t>
            </a:r>
            <a:r>
              <a:rPr lang="pt-PT" dirty="0" err="1"/>
              <a:t>technician</a:t>
            </a:r>
            <a:r>
              <a:rPr lang="pt-PT" dirty="0"/>
              <a:t> </a:t>
            </a:r>
            <a:r>
              <a:rPr lang="pt-PT" dirty="0" err="1"/>
              <a:t>from</a:t>
            </a:r>
            <a:r>
              <a:rPr lang="pt-PT" dirty="0"/>
              <a:t> </a:t>
            </a:r>
            <a:r>
              <a:rPr lang="pt-PT" dirty="0" err="1"/>
              <a:t>the</a:t>
            </a:r>
            <a:r>
              <a:rPr lang="pt-PT" dirty="0"/>
              <a:t> </a:t>
            </a:r>
            <a:r>
              <a:rPr lang="pt-PT" dirty="0" err="1"/>
              <a:t>Neurology</a:t>
            </a:r>
            <a:r>
              <a:rPr lang="pt-PT" dirty="0"/>
              <a:t> </a:t>
            </a:r>
            <a:r>
              <a:rPr lang="pt-PT" dirty="0" err="1"/>
              <a:t>Departement</a:t>
            </a:r>
            <a:r>
              <a:rPr lang="pt-PT" dirty="0"/>
              <a:t> </a:t>
            </a:r>
            <a:r>
              <a:rPr lang="pt-PT" dirty="0" err="1"/>
              <a:t>of</a:t>
            </a:r>
            <a:r>
              <a:rPr lang="pt-PT" dirty="0"/>
              <a:t> </a:t>
            </a:r>
            <a:r>
              <a:rPr lang="pt-PT" dirty="0" err="1"/>
              <a:t>the</a:t>
            </a:r>
            <a:r>
              <a:rPr lang="pt-PT" dirty="0"/>
              <a:t> Centro Hospitalar Universitário de São João in Portugal, </a:t>
            </a:r>
            <a:r>
              <a:rPr lang="pt-PT" dirty="0" err="1"/>
              <a:t>and</a:t>
            </a:r>
            <a:r>
              <a:rPr lang="pt-PT" dirty="0"/>
              <a:t> I </a:t>
            </a:r>
            <a:r>
              <a:rPr lang="pt-PT" dirty="0" err="1"/>
              <a:t>am</a:t>
            </a:r>
            <a:r>
              <a:rPr lang="pt-PT" dirty="0"/>
              <a:t> </a:t>
            </a:r>
            <a:r>
              <a:rPr lang="pt-PT" dirty="0" err="1"/>
              <a:t>going</a:t>
            </a:r>
            <a:r>
              <a:rPr lang="pt-PT" dirty="0"/>
              <a:t> to presente </a:t>
            </a:r>
            <a:r>
              <a:rPr lang="pt-PT" dirty="0" err="1"/>
              <a:t>this</a:t>
            </a:r>
            <a:r>
              <a:rPr lang="pt-PT" dirty="0"/>
              <a:t> poster </a:t>
            </a:r>
            <a:r>
              <a:rPr lang="pt-PT" dirty="0" err="1"/>
              <a:t>with</a:t>
            </a:r>
            <a:r>
              <a:rPr lang="pt-PT" dirty="0"/>
              <a:t> </a:t>
            </a:r>
            <a:r>
              <a:rPr lang="pt-PT" dirty="0" err="1"/>
              <a:t>the</a:t>
            </a:r>
            <a:r>
              <a:rPr lang="pt-PT" dirty="0"/>
              <a:t> </a:t>
            </a:r>
            <a:r>
              <a:rPr lang="pt-PT" dirty="0" err="1"/>
              <a:t>title</a:t>
            </a:r>
            <a:r>
              <a:rPr lang="pt-PT" dirty="0"/>
              <a:t> “</a:t>
            </a:r>
            <a:r>
              <a:rPr lang="en-GB" dirty="0"/>
              <a:t>An ultrasonography-guided approach improves treatment efficiency in dystonia patients” in </a:t>
            </a:r>
            <a:r>
              <a:rPr lang="en-GB" dirty="0" err="1"/>
              <a:t>wich</a:t>
            </a:r>
            <a:r>
              <a:rPr lang="en-GB" dirty="0"/>
              <a:t> I will talk about our initial experience testing the applicability of ultrasonography in the injection of botulinum toxin in patients with dystonia.</a:t>
            </a:r>
          </a:p>
          <a:p>
            <a:pPr algn="just"/>
            <a:r>
              <a:rPr lang="en-GB" dirty="0"/>
              <a:t>Firstly, we have to address the fact that </a:t>
            </a:r>
            <a:r>
              <a:rPr lang="en-GB" sz="1200" dirty="0">
                <a:effectLst/>
                <a:ea typeface="Times New Roman" panose="02020603050405020304" pitchFamily="18" charset="0"/>
                <a:cs typeface="Times New Roman" panose="02020603050405020304" pitchFamily="18" charset="0"/>
              </a:rPr>
              <a:t>Dystonia treatment is usually defined by clinical features and, intramuscular botulinum neurotoxin (</a:t>
            </a:r>
            <a:r>
              <a:rPr lang="en-GB" sz="1200" dirty="0" err="1">
                <a:effectLst/>
                <a:ea typeface="Times New Roman" panose="02020603050405020304" pitchFamily="18" charset="0"/>
                <a:cs typeface="Times New Roman" panose="02020603050405020304" pitchFamily="18" charset="0"/>
              </a:rPr>
              <a:t>BoNT</a:t>
            </a:r>
            <a:r>
              <a:rPr lang="en-GB" sz="1200" dirty="0">
                <a:effectLst/>
                <a:ea typeface="Times New Roman" panose="02020603050405020304" pitchFamily="18" charset="0"/>
                <a:cs typeface="Times New Roman" panose="02020603050405020304" pitchFamily="18" charset="0"/>
              </a:rPr>
              <a:t>) injections are used to improve patient’s quality of life. Usually, these injections are guided by anatomical landmarks. In this regard and after the implementation of US we evaluated the benefits of an US-guided approach to </a:t>
            </a:r>
            <a:r>
              <a:rPr lang="en-GB" sz="1200" dirty="0" err="1">
                <a:effectLst/>
                <a:ea typeface="Times New Roman" panose="02020603050405020304" pitchFamily="18" charset="0"/>
                <a:cs typeface="Times New Roman" panose="02020603050405020304" pitchFamily="18" charset="0"/>
              </a:rPr>
              <a:t>BoNT</a:t>
            </a:r>
            <a:r>
              <a:rPr lang="en-GB" sz="1200" dirty="0">
                <a:effectLst/>
                <a:ea typeface="Times New Roman" panose="02020603050405020304" pitchFamily="18" charset="0"/>
                <a:cs typeface="Times New Roman" panose="02020603050405020304" pitchFamily="18" charset="0"/>
              </a:rPr>
              <a:t> treatment, in comparison to the manual needle placement, by evaluating the dosage of </a:t>
            </a:r>
            <a:r>
              <a:rPr lang="en-GB" sz="1200" dirty="0" err="1">
                <a:effectLst/>
                <a:ea typeface="Times New Roman" panose="02020603050405020304" pitchFamily="18" charset="0"/>
                <a:cs typeface="Times New Roman" panose="02020603050405020304" pitchFamily="18" charset="0"/>
              </a:rPr>
              <a:t>BoNT</a:t>
            </a:r>
            <a:r>
              <a:rPr lang="en-GB" sz="1200" dirty="0">
                <a:effectLst/>
                <a:ea typeface="Times New Roman" panose="02020603050405020304" pitchFamily="18" charset="0"/>
                <a:cs typeface="Times New Roman" panose="02020603050405020304" pitchFamily="18" charset="0"/>
              </a:rPr>
              <a:t> applied and the frequency of injections.</a:t>
            </a:r>
          </a:p>
          <a:p>
            <a:pPr algn="just"/>
            <a:r>
              <a:rPr lang="en-GB" sz="1200" dirty="0">
                <a:cs typeface="Times New Roman" panose="02020603050405020304" pitchFamily="18" charset="0"/>
              </a:rPr>
              <a:t>We included mainly cervical dystonia patients, from an outpatient clinic in a tertiary university hospital. Considering the time of the first US-guided </a:t>
            </a:r>
            <a:r>
              <a:rPr lang="en-GB" sz="1200" dirty="0" err="1">
                <a:cs typeface="Times New Roman" panose="02020603050405020304" pitchFamily="18" charset="0"/>
              </a:rPr>
              <a:t>BoNT</a:t>
            </a:r>
            <a:r>
              <a:rPr lang="en-GB" sz="1200" dirty="0">
                <a:cs typeface="Times New Roman" panose="02020603050405020304" pitchFamily="18" charset="0"/>
              </a:rPr>
              <a:t> injection (T0), two moments before (T-2 and T-1), and after (T+1 e T+2), were assessed by reviewing the serotype and dosage of the </a:t>
            </a:r>
            <a:r>
              <a:rPr lang="en-GB" sz="1200" dirty="0" err="1">
                <a:cs typeface="Times New Roman" panose="02020603050405020304" pitchFamily="18" charset="0"/>
              </a:rPr>
              <a:t>BoNT</a:t>
            </a:r>
            <a:r>
              <a:rPr lang="en-GB" sz="1200" dirty="0">
                <a:cs typeface="Times New Roman" panose="02020603050405020304" pitchFamily="18" charset="0"/>
              </a:rPr>
              <a:t> injected, its cost, and the time interval between sessions.</a:t>
            </a:r>
          </a:p>
          <a:p>
            <a:pPr algn="just"/>
            <a:endParaRPr lang="en-GB" dirty="0">
              <a:cs typeface="Times New Roman" panose="02020603050405020304" pitchFamily="18" charset="0"/>
            </a:endParaRPr>
          </a:p>
          <a:p>
            <a:pPr algn="just"/>
            <a:r>
              <a:rPr lang="en-GB" dirty="0">
                <a:cs typeface="Times New Roman" panose="02020603050405020304" pitchFamily="18" charset="0"/>
              </a:rPr>
              <a:t>From the 43 patients included, 51% (n=22) were injected with </a:t>
            </a:r>
            <a:r>
              <a:rPr lang="en-GB" dirty="0" err="1">
                <a:cs typeface="Times New Roman" panose="02020603050405020304" pitchFamily="18" charset="0"/>
              </a:rPr>
              <a:t>abobotulinumtoxinA</a:t>
            </a:r>
            <a:r>
              <a:rPr lang="en-GB" dirty="0">
                <a:cs typeface="Times New Roman" panose="02020603050405020304" pitchFamily="18" charset="0"/>
              </a:rPr>
              <a:t>, 37% (n=16) with </a:t>
            </a:r>
            <a:r>
              <a:rPr lang="en-GB" dirty="0" err="1">
                <a:cs typeface="Times New Roman" panose="02020603050405020304" pitchFamily="18" charset="0"/>
              </a:rPr>
              <a:t>onabotulinumtoxinA</a:t>
            </a:r>
            <a:r>
              <a:rPr lang="en-GB" dirty="0">
                <a:cs typeface="Times New Roman" panose="02020603050405020304" pitchFamily="18" charset="0"/>
              </a:rPr>
              <a:t> and 12% (n=5) with </a:t>
            </a:r>
            <a:r>
              <a:rPr lang="en-GB" dirty="0" err="1">
                <a:cs typeface="Times New Roman" panose="02020603050405020304" pitchFamily="18" charset="0"/>
              </a:rPr>
              <a:t>incobotulinumtoxinA</a:t>
            </a:r>
            <a:r>
              <a:rPr lang="en-GB" dirty="0">
                <a:cs typeface="Times New Roman" panose="02020603050405020304" pitchFamily="18" charset="0"/>
              </a:rPr>
              <a:t>. </a:t>
            </a:r>
            <a:r>
              <a:rPr lang="en-US" dirty="0">
                <a:cs typeface="Times New Roman" panose="02020603050405020304" pitchFamily="18" charset="0"/>
              </a:rPr>
              <a:t>We observed a significant reduction tendency of the </a:t>
            </a:r>
            <a:r>
              <a:rPr lang="en-US" dirty="0" err="1">
                <a:cs typeface="Times New Roman" panose="02020603050405020304" pitchFamily="18" charset="0"/>
              </a:rPr>
              <a:t>BoNT</a:t>
            </a:r>
            <a:r>
              <a:rPr lang="en-US" dirty="0">
                <a:cs typeface="Times New Roman" panose="02020603050405020304" pitchFamily="18" charset="0"/>
              </a:rPr>
              <a:t> dosage per patient </a:t>
            </a:r>
            <a:r>
              <a:rPr lang="en-GB" dirty="0">
                <a:cs typeface="Times New Roman" panose="02020603050405020304" pitchFamily="18" charset="0"/>
              </a:rPr>
              <a:t>(p=0.006), particularly between T-2 and T+1 (p=0.003), T-1 and T+1 (p=0.031), and T-2 and T+2 (p=0.032). A significant reduction in cost per session was also observed (p&lt;0.001). Major differences in the time intervals between sessions were not detected (p=0.430).</a:t>
            </a:r>
          </a:p>
          <a:p>
            <a:pPr algn="just"/>
            <a:endParaRPr lang="en-GB" dirty="0">
              <a:cs typeface="Times New Roman" panose="02020603050405020304" pitchFamily="18" charset="0"/>
            </a:endParaRPr>
          </a:p>
          <a:p>
            <a:pPr algn="just"/>
            <a:r>
              <a:rPr lang="en-GB" dirty="0">
                <a:cs typeface="Times New Roman" panose="02020603050405020304" pitchFamily="18" charset="0"/>
              </a:rPr>
              <a:t>In conclusion, we may state that </a:t>
            </a:r>
            <a:r>
              <a:rPr lang="en-US" dirty="0">
                <a:cs typeface="Times New Roman" panose="02020603050405020304" pitchFamily="18" charset="0"/>
              </a:rPr>
              <a:t>In our sample, </a:t>
            </a:r>
            <a:r>
              <a:rPr lang="en-GB" dirty="0">
                <a:cs typeface="Times New Roman" panose="02020603050405020304" pitchFamily="18" charset="0"/>
              </a:rPr>
              <a:t>the usage of ultrasonography to identify target muscles allowed for a reduction of the </a:t>
            </a:r>
            <a:r>
              <a:rPr lang="en-GB" dirty="0" err="1">
                <a:cs typeface="Times New Roman" panose="02020603050405020304" pitchFamily="18" charset="0"/>
              </a:rPr>
              <a:t>BoNT</a:t>
            </a:r>
            <a:r>
              <a:rPr lang="en-GB" dirty="0">
                <a:cs typeface="Times New Roman" panose="02020603050405020304" pitchFamily="18" charset="0"/>
              </a:rPr>
              <a:t> applied to patients with dystonia. This not only leads to a subsequent therapy cost reduction but may also lower the risk of iatrogenic effects.</a:t>
            </a:r>
            <a:endParaRPr lang="pt-PT" dirty="0">
              <a:cs typeface="Times New Roman" panose="02020603050405020304" pitchFamily="18" charset="0"/>
            </a:endParaRPr>
          </a:p>
          <a:p>
            <a:pPr algn="just"/>
            <a:endParaRPr lang="pt-PT"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1BFF4A9B-4701-4303-8B70-44BF834E5153}" type="slidenum">
              <a:rPr lang="pt-PT" smtClean="0"/>
              <a:t>1</a:t>
            </a:fld>
            <a:endParaRPr lang="pt-PT"/>
          </a:p>
        </p:txBody>
      </p:sp>
    </p:spTree>
    <p:extLst>
      <p:ext uri="{BB962C8B-B14F-4D97-AF65-F5344CB8AC3E}">
        <p14:creationId xmlns:p14="http://schemas.microsoft.com/office/powerpoint/2010/main" val="362775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920CF-4AA9-4582-BE4F-ABD728193106}"/>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AE70CA54-11CA-4861-9A09-C288D3541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1FF0D56-D26E-4B29-8C44-4DDF23483E52}"/>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431708E5-D78F-4FC5-8216-F03C165AE2D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0BB1A4D-4C4B-4C6C-8CC3-61189B334BDF}"/>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1859533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5F438-F0B0-419F-918D-59D2F190F2EE}"/>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42F8F27A-79B3-482B-9D06-0DF245D01D89}"/>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AB4F7A6-7E9E-4B0D-8476-0F8620EEC8AC}"/>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5E146995-87AE-4CDE-8BAD-469C2CF1C70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62AFFFB-B6B2-4522-96F3-105EF41BA499}"/>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367226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0F445E-722F-4D9D-8140-EC6E346D23B4}"/>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6E628379-B876-4EE8-BFA8-8C26A02B197B}"/>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3A2497D-F6A7-49ED-96C0-8FF9DF780FFC}"/>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C711073B-9BB1-4F6F-B719-CB86F3E18E8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933F740-C987-41EE-B263-9839ADAF8982}"/>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420801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14ACD-5129-4F32-B9E4-D92C22EE7892}"/>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D06EF45-DC16-4276-9E5D-95EFD7EC866A}"/>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FCC9F23-F525-4FD4-A6C1-304A62E937C3}"/>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96E21E40-1071-42F5-9EC6-C9CD4561300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E9BBF4A-95DB-40C5-B8F3-DB63C46B6682}"/>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101303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FA8230-E957-431A-875D-B6B58ECA1ED1}"/>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0348F2C-7FD4-4F25-8B23-BCF19AD0CD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AA555C5A-17C4-48AD-B2A1-00C2276B3BB2}"/>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CFD790D2-AA72-4CAB-AF57-C6A5A45821E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E086B25-7C29-46E1-BA00-DC39EC3CBDAF}"/>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249899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D9588-AB17-4FF6-9131-9BE22312ECA7}"/>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098EB2E8-9303-4C56-931F-D47D6445C853}"/>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DA7242CD-1CA0-487B-809D-69BE4E3AE985}"/>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689B595A-4F25-452A-AFE4-428D81C47CC7}"/>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6" name="Marcador de Posição do Rodapé 5">
            <a:extLst>
              <a:ext uri="{FF2B5EF4-FFF2-40B4-BE49-F238E27FC236}">
                <a16:creationId xmlns:a16="http://schemas.microsoft.com/office/drawing/2014/main" id="{48015B69-86A8-420E-983C-3869C349F2AD}"/>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79C8BEC6-FE48-4A31-9D07-D4B620C48998}"/>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402755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0168C-4B55-469F-82AD-504E66CBA414}"/>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C21D655-6A44-4DCC-8762-1A3F8CFDB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37EBBBAB-CF95-41EB-A691-7F401BDF059A}"/>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D0AE7F72-F787-4D94-B07B-34830FF7D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DCF9A2A8-1521-4CA1-AD75-31DDED50AB0C}"/>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21EB0B94-5454-4109-BC05-86C7E3BC3655}"/>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8" name="Marcador de Posição do Rodapé 7">
            <a:extLst>
              <a:ext uri="{FF2B5EF4-FFF2-40B4-BE49-F238E27FC236}">
                <a16:creationId xmlns:a16="http://schemas.microsoft.com/office/drawing/2014/main" id="{E9631B7B-CEDD-4357-B9EF-CBA4313D4234}"/>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9F5762CD-1BAB-42EC-B414-5874DF548E58}"/>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182463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CCD41C-53A2-4660-9409-66D67B265259}"/>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C215C07D-393A-4E0D-B6D2-107F5FCFEDC2}"/>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4" name="Marcador de Posição do Rodapé 3">
            <a:extLst>
              <a:ext uri="{FF2B5EF4-FFF2-40B4-BE49-F238E27FC236}">
                <a16:creationId xmlns:a16="http://schemas.microsoft.com/office/drawing/2014/main" id="{0E55EE30-FBE6-4375-B306-4BF9B97854A5}"/>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A9EE061C-6994-4ECD-B417-3B22F0338588}"/>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587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B63D3DA3-A725-4239-9CFC-5BF7D68A9985}"/>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3" name="Marcador de Posição do Rodapé 2">
            <a:extLst>
              <a:ext uri="{FF2B5EF4-FFF2-40B4-BE49-F238E27FC236}">
                <a16:creationId xmlns:a16="http://schemas.microsoft.com/office/drawing/2014/main" id="{C700CF36-5659-425A-AF1D-253B6D5833CF}"/>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A5A220C4-C56A-4C97-A2D5-EFEDB134E25C}"/>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28648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48836-4EA8-4530-91D7-A225B702053A}"/>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F403F58-D0EE-483D-85FE-DE47F50FF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DFA00D52-F8C0-49C7-87DD-D0DEAEA8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9B0EEBEC-98A6-402E-B8C9-6B3E50221DBD}"/>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6" name="Marcador de Posição do Rodapé 5">
            <a:extLst>
              <a:ext uri="{FF2B5EF4-FFF2-40B4-BE49-F238E27FC236}">
                <a16:creationId xmlns:a16="http://schemas.microsoft.com/office/drawing/2014/main" id="{68ABF7AB-2109-44C9-9D61-F34A8ADDA2C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37E5BA77-1B41-45ED-BB56-8088BA04C23A}"/>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139326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B9C2D-2DD4-410C-8A0E-1245BF6A2796}"/>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F384D44F-2608-4B7F-8440-48B92F889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4885395B-417E-4C14-B063-6EA39028D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9BBD1BA-5D02-44C3-83A4-E2DD776D3357}"/>
              </a:ext>
            </a:extLst>
          </p:cNvPr>
          <p:cNvSpPr>
            <a:spLocks noGrp="1"/>
          </p:cNvSpPr>
          <p:nvPr>
            <p:ph type="dt" sz="half" idx="10"/>
          </p:nvPr>
        </p:nvSpPr>
        <p:spPr/>
        <p:txBody>
          <a:bodyPr/>
          <a:lstStyle/>
          <a:p>
            <a:fld id="{05478F1C-E855-42BB-9EB8-FB9CE8F3209D}" type="datetimeFigureOut">
              <a:rPr lang="pt-PT" smtClean="0"/>
              <a:t>01/10/2021</a:t>
            </a:fld>
            <a:endParaRPr lang="pt-PT"/>
          </a:p>
        </p:txBody>
      </p:sp>
      <p:sp>
        <p:nvSpPr>
          <p:cNvPr id="6" name="Marcador de Posição do Rodapé 5">
            <a:extLst>
              <a:ext uri="{FF2B5EF4-FFF2-40B4-BE49-F238E27FC236}">
                <a16:creationId xmlns:a16="http://schemas.microsoft.com/office/drawing/2014/main" id="{C050B165-58B8-4FFB-967E-5A4EA1E346EE}"/>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2DD9A20C-5DB1-42B3-844C-DB7A8F4C67E8}"/>
              </a:ext>
            </a:extLst>
          </p:cNvPr>
          <p:cNvSpPr>
            <a:spLocks noGrp="1"/>
          </p:cNvSpPr>
          <p:nvPr>
            <p:ph type="sldNum" sz="quarter" idx="12"/>
          </p:nvPr>
        </p:nvSpPr>
        <p:spPr/>
        <p:txBody>
          <a:bodyPr/>
          <a:lstStyle/>
          <a:p>
            <a:fld id="{A4935C4E-E939-41E4-958B-9C1B697182B3}" type="slidenum">
              <a:rPr lang="pt-PT" smtClean="0"/>
              <a:t>‹nº›</a:t>
            </a:fld>
            <a:endParaRPr lang="pt-PT"/>
          </a:p>
        </p:txBody>
      </p:sp>
    </p:spTree>
    <p:extLst>
      <p:ext uri="{BB962C8B-B14F-4D97-AF65-F5344CB8AC3E}">
        <p14:creationId xmlns:p14="http://schemas.microsoft.com/office/powerpoint/2010/main" val="244325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C5905CBC-1FD2-497E-8D8E-22FD18608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247DAF3-46DE-41D4-81A4-3EFB30147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3FAB17D-8267-494F-85F8-80AFEC111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78F1C-E855-42BB-9EB8-FB9CE8F3209D}" type="datetimeFigureOut">
              <a:rPr lang="pt-PT" smtClean="0"/>
              <a:t>01/10/2021</a:t>
            </a:fld>
            <a:endParaRPr lang="pt-PT"/>
          </a:p>
        </p:txBody>
      </p:sp>
      <p:sp>
        <p:nvSpPr>
          <p:cNvPr id="5" name="Marcador de Posição do Rodapé 4">
            <a:extLst>
              <a:ext uri="{FF2B5EF4-FFF2-40B4-BE49-F238E27FC236}">
                <a16:creationId xmlns:a16="http://schemas.microsoft.com/office/drawing/2014/main" id="{01AAE85C-8090-4F51-920F-8293226D6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5AF586DE-9FEA-4369-9BF0-8A65FB332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35C4E-E939-41E4-958B-9C1B697182B3}" type="slidenum">
              <a:rPr lang="pt-PT" smtClean="0"/>
              <a:t>‹nº›</a:t>
            </a:fld>
            <a:endParaRPr lang="pt-PT"/>
          </a:p>
        </p:txBody>
      </p:sp>
    </p:spTree>
    <p:extLst>
      <p:ext uri="{BB962C8B-B14F-4D97-AF65-F5344CB8AC3E}">
        <p14:creationId xmlns:p14="http://schemas.microsoft.com/office/powerpoint/2010/main" val="289161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87F74663-0472-4FA0-A64F-369FDC15DDF7}"/>
              </a:ext>
            </a:extLst>
          </p:cNvPr>
          <p:cNvSpPr txBox="1"/>
          <p:nvPr/>
        </p:nvSpPr>
        <p:spPr>
          <a:xfrm>
            <a:off x="0" y="-112541"/>
            <a:ext cx="12204000" cy="1231106"/>
          </a:xfrm>
          <a:prstGeom prst="rect">
            <a:avLst/>
          </a:prstGeom>
          <a:solidFill>
            <a:schemeClr val="accent5">
              <a:lumMod val="75000"/>
            </a:schemeClr>
          </a:solidFill>
          <a:ln>
            <a:solidFill>
              <a:schemeClr val="accent1"/>
            </a:solidFill>
          </a:ln>
        </p:spPr>
        <p:txBody>
          <a:bodyPr wrap="square" rtlCol="0">
            <a:spAutoFit/>
          </a:bodyPr>
          <a:lstStyle/>
          <a:p>
            <a:pPr algn="ctr"/>
            <a:endParaRPr lang="en-GB" sz="1600" cap="all" dirty="0">
              <a:effectLst/>
              <a:latin typeface="Times New Roman" panose="02020603050405020304" pitchFamily="18" charset="0"/>
              <a:ea typeface="Times New Roman" panose="02020603050405020304" pitchFamily="18" charset="0"/>
            </a:endParaRPr>
          </a:p>
          <a:p>
            <a:pPr algn="ctr"/>
            <a:r>
              <a:rPr lang="en-GB" sz="2000" cap="all"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 ultrasonography-guided approach improves </a:t>
            </a:r>
          </a:p>
          <a:p>
            <a:pPr algn="ctr"/>
            <a:r>
              <a:rPr lang="en-GB" sz="2000" cap="all"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treatment efficiency in dystonia patients</a:t>
            </a:r>
          </a:p>
          <a:p>
            <a:pPr algn="ctr"/>
            <a:endParaRPr lang="pt-PT" dirty="0"/>
          </a:p>
        </p:txBody>
      </p:sp>
      <p:pic>
        <p:nvPicPr>
          <p:cNvPr id="5" name="Imagem 4">
            <a:extLst>
              <a:ext uri="{FF2B5EF4-FFF2-40B4-BE49-F238E27FC236}">
                <a16:creationId xmlns:a16="http://schemas.microsoft.com/office/drawing/2014/main" id="{99193553-2E00-4747-8988-F921815D0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 y="137251"/>
            <a:ext cx="1969008" cy="731520"/>
          </a:xfrm>
          <a:prstGeom prst="rect">
            <a:avLst/>
          </a:prstGeom>
        </p:spPr>
      </p:pic>
      <p:pic>
        <p:nvPicPr>
          <p:cNvPr id="10" name="Imagem 9">
            <a:extLst>
              <a:ext uri="{FF2B5EF4-FFF2-40B4-BE49-F238E27FC236}">
                <a16:creationId xmlns:a16="http://schemas.microsoft.com/office/drawing/2014/main" id="{565EFD29-E32C-476F-8D62-B92F91592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657" y="40490"/>
            <a:ext cx="1767598" cy="925043"/>
          </a:xfrm>
          <a:prstGeom prst="rect">
            <a:avLst/>
          </a:prstGeom>
        </p:spPr>
      </p:pic>
      <p:sp>
        <p:nvSpPr>
          <p:cNvPr id="12" name="CaixaDeTexto 11">
            <a:extLst>
              <a:ext uri="{FF2B5EF4-FFF2-40B4-BE49-F238E27FC236}">
                <a16:creationId xmlns:a16="http://schemas.microsoft.com/office/drawing/2014/main" id="{89D9F542-DA69-4580-950D-0A9742E0CD8A}"/>
              </a:ext>
            </a:extLst>
          </p:cNvPr>
          <p:cNvSpPr txBox="1"/>
          <p:nvPr/>
        </p:nvSpPr>
        <p:spPr>
          <a:xfrm>
            <a:off x="0" y="1074645"/>
            <a:ext cx="12204000" cy="1001300"/>
          </a:xfrm>
          <a:prstGeom prst="rect">
            <a:avLst/>
          </a:prstGeom>
          <a:noFill/>
        </p:spPr>
        <p:txBody>
          <a:bodyPr wrap="square">
            <a:spAutoFit/>
          </a:bodyPr>
          <a:lstStyle/>
          <a:p>
            <a:pPr algn="ctr">
              <a:lnSpc>
                <a:spcPct val="107000"/>
              </a:lnSpc>
            </a:pPr>
            <a:r>
              <a:rPr lang="pt-PT" sz="1600" b="1" cap="all" dirty="0">
                <a:solidFill>
                  <a:schemeClr val="accent5">
                    <a:lumMod val="50000"/>
                  </a:schemeClr>
                </a:solidFill>
                <a:effectLst/>
                <a:ea typeface="Times New Roman" panose="02020603050405020304" pitchFamily="18" charset="0"/>
                <a:cs typeface="Times New Roman" panose="02020603050405020304" pitchFamily="18" charset="0"/>
              </a:rPr>
              <a:t>Gilberto Pereira</a:t>
            </a:r>
            <a:r>
              <a:rPr lang="pt-PT" sz="1600" b="1" cap="all" baseline="30000" dirty="0">
                <a:solidFill>
                  <a:schemeClr val="accent5">
                    <a:lumMod val="50000"/>
                  </a:schemeClr>
                </a:solidFill>
                <a:effectLst/>
                <a:ea typeface="Times New Roman" panose="02020603050405020304" pitchFamily="18" charset="0"/>
                <a:cs typeface="Times New Roman" panose="02020603050405020304" pitchFamily="18" charset="0"/>
              </a:rPr>
              <a:t>1*</a:t>
            </a:r>
            <a:r>
              <a:rPr lang="pt-PT" sz="1600" b="1" cap="all" dirty="0">
                <a:solidFill>
                  <a:schemeClr val="accent5">
                    <a:lumMod val="50000"/>
                  </a:schemeClr>
                </a:solidFill>
                <a:effectLst/>
                <a:ea typeface="Times New Roman" panose="02020603050405020304" pitchFamily="18" charset="0"/>
                <a:cs typeface="Times New Roman" panose="02020603050405020304" pitchFamily="18" charset="0"/>
              </a:rPr>
              <a:t>, Leonor Dias</a:t>
            </a:r>
            <a:r>
              <a:rPr lang="pt-PT" sz="1600" b="1" cap="all" baseline="30000" dirty="0">
                <a:solidFill>
                  <a:schemeClr val="accent5">
                    <a:lumMod val="50000"/>
                  </a:schemeClr>
                </a:solidFill>
                <a:effectLst/>
                <a:ea typeface="Times New Roman" panose="02020603050405020304" pitchFamily="18" charset="0"/>
                <a:cs typeface="Times New Roman" panose="02020603050405020304" pitchFamily="18" charset="0"/>
              </a:rPr>
              <a:t>1,2</a:t>
            </a:r>
            <a:r>
              <a:rPr lang="pt-PT" sz="1600" b="1" cap="all" dirty="0">
                <a:solidFill>
                  <a:schemeClr val="accent5">
                    <a:lumMod val="50000"/>
                  </a:schemeClr>
                </a:solidFill>
                <a:effectLst/>
                <a:ea typeface="Times New Roman" panose="02020603050405020304" pitchFamily="18" charset="0"/>
                <a:cs typeface="Times New Roman" panose="02020603050405020304" pitchFamily="18" charset="0"/>
              </a:rPr>
              <a:t>, Ana Oliveira</a:t>
            </a:r>
            <a:r>
              <a:rPr lang="pt-PT" sz="1600" b="1" cap="all" baseline="30000" dirty="0">
                <a:solidFill>
                  <a:schemeClr val="accent5">
                    <a:lumMod val="50000"/>
                  </a:schemeClr>
                </a:solidFill>
                <a:effectLst/>
                <a:ea typeface="Times New Roman" panose="02020603050405020304" pitchFamily="18" charset="0"/>
                <a:cs typeface="Times New Roman" panose="02020603050405020304" pitchFamily="18" charset="0"/>
              </a:rPr>
              <a:t>1,2</a:t>
            </a:r>
            <a:r>
              <a:rPr lang="pt-PT" sz="1600" b="1" cap="all" dirty="0">
                <a:solidFill>
                  <a:schemeClr val="accent5">
                    <a:lumMod val="50000"/>
                  </a:schemeClr>
                </a:solidFill>
                <a:effectLst/>
                <a:ea typeface="Times New Roman" panose="02020603050405020304" pitchFamily="18" charset="0"/>
                <a:cs typeface="Times New Roman" panose="02020603050405020304" pitchFamily="18" charset="0"/>
              </a:rPr>
              <a:t>, Maria José Rosas</a:t>
            </a:r>
            <a:r>
              <a:rPr lang="pt-PT" sz="1600" b="1" cap="all" baseline="30000" dirty="0">
                <a:solidFill>
                  <a:schemeClr val="accent5">
                    <a:lumMod val="50000"/>
                  </a:schemeClr>
                </a:solidFill>
                <a:effectLst/>
                <a:ea typeface="Times New Roman" panose="02020603050405020304" pitchFamily="18" charset="0"/>
                <a:cs typeface="Times New Roman" panose="02020603050405020304" pitchFamily="18" charset="0"/>
              </a:rPr>
              <a:t>1</a:t>
            </a:r>
            <a:r>
              <a:rPr lang="pt-PT" sz="1600" b="1" cap="all" dirty="0">
                <a:solidFill>
                  <a:schemeClr val="accent5">
                    <a:lumMod val="50000"/>
                  </a:schemeClr>
                </a:solidFill>
                <a:effectLst/>
                <a:ea typeface="Times New Roman" panose="02020603050405020304" pitchFamily="18" charset="0"/>
                <a:cs typeface="Times New Roman" panose="02020603050405020304" pitchFamily="18" charset="0"/>
              </a:rPr>
              <a:t>, Elsa Azevedo</a:t>
            </a:r>
            <a:r>
              <a:rPr lang="pt-PT" sz="1600" b="1" cap="all" baseline="30000" dirty="0">
                <a:solidFill>
                  <a:schemeClr val="accent5">
                    <a:lumMod val="50000"/>
                  </a:schemeClr>
                </a:solidFill>
                <a:effectLst/>
                <a:ea typeface="Times New Roman" panose="02020603050405020304" pitchFamily="18" charset="0"/>
                <a:cs typeface="Times New Roman" panose="02020603050405020304" pitchFamily="18" charset="0"/>
              </a:rPr>
              <a:t>1,2</a:t>
            </a:r>
          </a:p>
          <a:p>
            <a:pPr algn="ctr">
              <a:lnSpc>
                <a:spcPct val="107000"/>
              </a:lnSpc>
            </a:pPr>
            <a:r>
              <a:rPr lang="pt-PT" sz="1200" b="1" cap="all" baseline="30000" dirty="0">
                <a:effectLst/>
                <a:ea typeface="Times New Roman" panose="02020603050405020304" pitchFamily="18" charset="0"/>
                <a:cs typeface="Times New Roman" panose="02020603050405020304" pitchFamily="18" charset="0"/>
              </a:rPr>
              <a:t>1</a:t>
            </a:r>
            <a:r>
              <a:rPr lang="pt-PT" sz="1100" b="1" cap="all" baseline="30000" dirty="0">
                <a:effectLst/>
                <a:ea typeface="Times New Roman" panose="02020603050405020304" pitchFamily="18" charset="0"/>
                <a:cs typeface="Times New Roman" panose="02020603050405020304" pitchFamily="18" charset="0"/>
              </a:rPr>
              <a:t> </a:t>
            </a:r>
            <a:r>
              <a:rPr lang="pt-PT" sz="1100" cap="all" dirty="0" err="1">
                <a:effectLst/>
                <a:ea typeface="Times New Roman" panose="02020603050405020304" pitchFamily="18" charset="0"/>
                <a:cs typeface="Times New Roman" panose="02020603050405020304" pitchFamily="18" charset="0"/>
              </a:rPr>
              <a:t>Neurology</a:t>
            </a:r>
            <a:r>
              <a:rPr lang="pt-PT" sz="1100" cap="all" dirty="0">
                <a:effectLst/>
                <a:ea typeface="Times New Roman" panose="02020603050405020304" pitchFamily="18" charset="0"/>
                <a:cs typeface="Times New Roman" panose="02020603050405020304" pitchFamily="18" charset="0"/>
              </a:rPr>
              <a:t> </a:t>
            </a:r>
            <a:r>
              <a:rPr lang="pt-PT" sz="1100" cap="all" dirty="0" err="1">
                <a:effectLst/>
                <a:ea typeface="Times New Roman" panose="02020603050405020304" pitchFamily="18" charset="0"/>
                <a:cs typeface="Times New Roman" panose="02020603050405020304" pitchFamily="18" charset="0"/>
              </a:rPr>
              <a:t>Departement</a:t>
            </a:r>
            <a:r>
              <a:rPr lang="pt-PT" sz="1100" cap="all" dirty="0">
                <a:effectLst/>
                <a:ea typeface="Times New Roman" panose="02020603050405020304" pitchFamily="18" charset="0"/>
                <a:cs typeface="Times New Roman" panose="02020603050405020304" pitchFamily="18" charset="0"/>
              </a:rPr>
              <a:t>, Centro Hospitalar Universitário de São João – Alameda Prof. Hernâni Monteiro, Porto, Portugal | </a:t>
            </a:r>
            <a:r>
              <a:rPr lang="en-GB" sz="1100" b="1" cap="all" baseline="30000" dirty="0">
                <a:effectLst/>
                <a:ea typeface="Times New Roman" panose="02020603050405020304" pitchFamily="18" charset="0"/>
                <a:cs typeface="Times New Roman" panose="02020603050405020304" pitchFamily="18" charset="0"/>
              </a:rPr>
              <a:t>2</a:t>
            </a:r>
            <a:r>
              <a:rPr lang="en-GB" sz="1100" cap="all" dirty="0">
                <a:effectLst/>
                <a:ea typeface="Times New Roman" panose="02020603050405020304" pitchFamily="18" charset="0"/>
                <a:cs typeface="Times New Roman" panose="02020603050405020304" pitchFamily="18" charset="0"/>
              </a:rPr>
              <a:t> Faculty of Medicine of University of Porto | </a:t>
            </a:r>
          </a:p>
          <a:p>
            <a:pPr algn="ctr">
              <a:lnSpc>
                <a:spcPct val="107000"/>
              </a:lnSpc>
            </a:pPr>
            <a:r>
              <a:rPr lang="en-GB" sz="1100" cap="all" baseline="30000" dirty="0">
                <a:effectLst/>
                <a:ea typeface="Times New Roman" panose="02020603050405020304" pitchFamily="18" charset="0"/>
                <a:cs typeface="Times New Roman" panose="02020603050405020304" pitchFamily="18" charset="0"/>
              </a:rPr>
              <a:t>* </a:t>
            </a:r>
            <a:r>
              <a:rPr lang="en-GB" sz="1100" cap="all" dirty="0">
                <a:effectLst/>
                <a:ea typeface="Times New Roman" panose="02020603050405020304" pitchFamily="18" charset="0"/>
                <a:cs typeface="Times New Roman" panose="02020603050405020304" pitchFamily="18" charset="0"/>
              </a:rPr>
              <a:t>Presenting author</a:t>
            </a:r>
            <a:endParaRPr lang="pt-PT" sz="1200" cap="all" dirty="0">
              <a:effectLst/>
              <a:ea typeface="Times New Roman" panose="02020603050405020304" pitchFamily="18" charset="0"/>
              <a:cs typeface="Times New Roman" panose="02020603050405020304" pitchFamily="18" charset="0"/>
            </a:endParaRPr>
          </a:p>
          <a:p>
            <a:pPr algn="ctr">
              <a:lnSpc>
                <a:spcPct val="107000"/>
              </a:lnSpc>
              <a:spcAft>
                <a:spcPts val="800"/>
              </a:spcAft>
            </a:pPr>
            <a:endParaRPr lang="pt-PT" sz="1800" cap="all" dirty="0">
              <a:solidFill>
                <a:schemeClr val="accent5">
                  <a:lumMod val="50000"/>
                </a:schemeClr>
              </a:solidFill>
              <a:effectLst/>
              <a:ea typeface="Times New Roman" panose="02020603050405020304" pitchFamily="18" charset="0"/>
              <a:cs typeface="Times New Roman" panose="02020603050405020304" pitchFamily="18" charset="0"/>
            </a:endParaRPr>
          </a:p>
        </p:txBody>
      </p:sp>
      <p:sp>
        <p:nvSpPr>
          <p:cNvPr id="13" name="CaixaDeTexto 12">
            <a:extLst>
              <a:ext uri="{FF2B5EF4-FFF2-40B4-BE49-F238E27FC236}">
                <a16:creationId xmlns:a16="http://schemas.microsoft.com/office/drawing/2014/main" id="{FA4E127C-E1E8-4E55-A16A-6241289897DF}"/>
              </a:ext>
            </a:extLst>
          </p:cNvPr>
          <p:cNvSpPr txBox="1"/>
          <p:nvPr/>
        </p:nvSpPr>
        <p:spPr>
          <a:xfrm>
            <a:off x="138000" y="1794196"/>
            <a:ext cx="11916000" cy="369332"/>
          </a:xfrm>
          <a:prstGeom prst="rect">
            <a:avLst/>
          </a:prstGeom>
          <a:solidFill>
            <a:schemeClr val="accent5">
              <a:lumMod val="20000"/>
              <a:lumOff val="80000"/>
            </a:schemeClr>
          </a:solidFill>
        </p:spPr>
        <p:txBody>
          <a:bodyPr wrap="square" rtlCol="0">
            <a:spAutoFit/>
          </a:bodyPr>
          <a:lstStyle/>
          <a:p>
            <a:r>
              <a:rPr lang="en-GB" sz="1800" b="1" dirty="0">
                <a:solidFill>
                  <a:schemeClr val="accent5">
                    <a:lumMod val="50000"/>
                  </a:schemeClr>
                </a:solidFill>
                <a:effectLst/>
                <a:ea typeface="Times New Roman" panose="02020603050405020304" pitchFamily="18" charset="0"/>
              </a:rPr>
              <a:t>Background</a:t>
            </a:r>
            <a:endParaRPr lang="pt-PT" dirty="0">
              <a:solidFill>
                <a:schemeClr val="accent5">
                  <a:lumMod val="50000"/>
                </a:schemeClr>
              </a:solidFill>
            </a:endParaRPr>
          </a:p>
        </p:txBody>
      </p:sp>
      <p:sp>
        <p:nvSpPr>
          <p:cNvPr id="14" name="CaixaDeTexto 13">
            <a:extLst>
              <a:ext uri="{FF2B5EF4-FFF2-40B4-BE49-F238E27FC236}">
                <a16:creationId xmlns:a16="http://schemas.microsoft.com/office/drawing/2014/main" id="{316B72F5-FA47-4C36-94DC-2E7281A14991}"/>
              </a:ext>
            </a:extLst>
          </p:cNvPr>
          <p:cNvSpPr txBox="1"/>
          <p:nvPr/>
        </p:nvSpPr>
        <p:spPr>
          <a:xfrm>
            <a:off x="138000" y="2121085"/>
            <a:ext cx="11916000" cy="1231106"/>
          </a:xfrm>
          <a:prstGeom prst="rect">
            <a:avLst/>
          </a:prstGeom>
          <a:noFill/>
          <a:ln>
            <a:noFill/>
          </a:ln>
        </p:spPr>
        <p:txBody>
          <a:bodyPr wrap="square" rtlCol="0">
            <a:spAutoFit/>
          </a:bodyPr>
          <a:lstStyle/>
          <a:p>
            <a:pPr algn="just"/>
            <a:r>
              <a:rPr lang="en-GB" sz="1400" dirty="0">
                <a:effectLst/>
                <a:ea typeface="Times New Roman" panose="02020603050405020304" pitchFamily="18" charset="0"/>
                <a:cs typeface="Times New Roman" panose="02020603050405020304" pitchFamily="18" charset="0"/>
              </a:rPr>
              <a:t>Dystonia treatment is usually defined by clinical features and, intramuscular botulinum neurotoxin (</a:t>
            </a:r>
            <a:r>
              <a:rPr lang="en-GB" sz="1400" dirty="0" err="1">
                <a:effectLst/>
                <a:ea typeface="Times New Roman" panose="02020603050405020304" pitchFamily="18" charset="0"/>
                <a:cs typeface="Times New Roman" panose="02020603050405020304" pitchFamily="18" charset="0"/>
              </a:rPr>
              <a:t>BoNT</a:t>
            </a:r>
            <a:r>
              <a:rPr lang="en-GB" sz="1400" dirty="0">
                <a:effectLst/>
                <a:ea typeface="Times New Roman" panose="02020603050405020304" pitchFamily="18" charset="0"/>
                <a:cs typeface="Times New Roman" panose="02020603050405020304" pitchFamily="18" charset="0"/>
              </a:rPr>
              <a:t>) injections are used to improve patient’s quality of life. Usually, these injections are guided by anatomical landmarks. To maximize the efficacy of </a:t>
            </a:r>
            <a:r>
              <a:rPr lang="en-GB" sz="1400" dirty="0" err="1">
                <a:effectLst/>
                <a:ea typeface="Times New Roman" panose="02020603050405020304" pitchFamily="18" charset="0"/>
                <a:cs typeface="Times New Roman" panose="02020603050405020304" pitchFamily="18" charset="0"/>
              </a:rPr>
              <a:t>BoNT</a:t>
            </a:r>
            <a:r>
              <a:rPr lang="en-GB" sz="1400" dirty="0">
                <a:effectLst/>
                <a:ea typeface="Times New Roman" panose="02020603050405020304" pitchFamily="18" charset="0"/>
                <a:cs typeface="Times New Roman" panose="02020603050405020304" pitchFamily="18" charset="0"/>
              </a:rPr>
              <a:t>, an accurate selection of muscles is critical. In this setting, ultrasonography (US) provides the means to unequivocally identify target muscles for </a:t>
            </a:r>
            <a:r>
              <a:rPr lang="en-GB" sz="1400" dirty="0" err="1">
                <a:effectLst/>
                <a:ea typeface="Times New Roman" panose="02020603050405020304" pitchFamily="18" charset="0"/>
                <a:cs typeface="Times New Roman" panose="02020603050405020304" pitchFamily="18" charset="0"/>
              </a:rPr>
              <a:t>BoNT</a:t>
            </a:r>
            <a:r>
              <a:rPr lang="en-GB" sz="1400" dirty="0">
                <a:effectLst/>
                <a:ea typeface="Times New Roman" panose="02020603050405020304" pitchFamily="18" charset="0"/>
                <a:cs typeface="Times New Roman" panose="02020603050405020304" pitchFamily="18" charset="0"/>
              </a:rPr>
              <a:t> therapy We retrospectively evaluated the benefits of an US-guided approach to </a:t>
            </a:r>
            <a:r>
              <a:rPr lang="en-GB" sz="1400" dirty="0" err="1">
                <a:effectLst/>
                <a:ea typeface="Times New Roman" panose="02020603050405020304" pitchFamily="18" charset="0"/>
                <a:cs typeface="Times New Roman" panose="02020603050405020304" pitchFamily="18" charset="0"/>
              </a:rPr>
              <a:t>BoNT</a:t>
            </a:r>
            <a:r>
              <a:rPr lang="en-GB" sz="1400" dirty="0">
                <a:effectLst/>
                <a:ea typeface="Times New Roman" panose="02020603050405020304" pitchFamily="18" charset="0"/>
                <a:cs typeface="Times New Roman" panose="02020603050405020304" pitchFamily="18" charset="0"/>
              </a:rPr>
              <a:t> treatment, in comparison to the manual needle placement, by evaluating the dosage of </a:t>
            </a:r>
            <a:r>
              <a:rPr lang="en-GB" sz="1400" dirty="0" err="1">
                <a:effectLst/>
                <a:ea typeface="Times New Roman" panose="02020603050405020304" pitchFamily="18" charset="0"/>
                <a:cs typeface="Times New Roman" panose="02020603050405020304" pitchFamily="18" charset="0"/>
              </a:rPr>
              <a:t>BoNT</a:t>
            </a:r>
            <a:r>
              <a:rPr lang="en-GB" sz="1400" dirty="0">
                <a:effectLst/>
                <a:ea typeface="Times New Roman" panose="02020603050405020304" pitchFamily="18" charset="0"/>
                <a:cs typeface="Times New Roman" panose="02020603050405020304" pitchFamily="18" charset="0"/>
              </a:rPr>
              <a:t> applied and the frequency of injections.</a:t>
            </a:r>
            <a:endParaRPr lang="pt-PT" sz="1400" dirty="0">
              <a:effectLst/>
              <a:ea typeface="Times New Roman" panose="02020603050405020304" pitchFamily="18" charset="0"/>
              <a:cs typeface="Times New Roman" panose="02020603050405020304" pitchFamily="18" charset="0"/>
            </a:endParaRPr>
          </a:p>
          <a:p>
            <a:endParaRPr lang="pt-PT" dirty="0">
              <a:solidFill>
                <a:schemeClr val="accent5">
                  <a:lumMod val="50000"/>
                </a:schemeClr>
              </a:solidFill>
            </a:endParaRPr>
          </a:p>
        </p:txBody>
      </p:sp>
      <p:sp>
        <p:nvSpPr>
          <p:cNvPr id="15" name="CaixaDeTexto 14">
            <a:extLst>
              <a:ext uri="{FF2B5EF4-FFF2-40B4-BE49-F238E27FC236}">
                <a16:creationId xmlns:a16="http://schemas.microsoft.com/office/drawing/2014/main" id="{C4DA4F09-7BEE-4AF5-88BD-1EB5DD52809B}"/>
              </a:ext>
            </a:extLst>
          </p:cNvPr>
          <p:cNvSpPr txBox="1"/>
          <p:nvPr/>
        </p:nvSpPr>
        <p:spPr>
          <a:xfrm>
            <a:off x="149722" y="3128284"/>
            <a:ext cx="5829047" cy="369332"/>
          </a:xfrm>
          <a:prstGeom prst="rect">
            <a:avLst/>
          </a:prstGeom>
          <a:solidFill>
            <a:schemeClr val="accent5">
              <a:lumMod val="20000"/>
              <a:lumOff val="80000"/>
            </a:schemeClr>
          </a:solidFill>
        </p:spPr>
        <p:txBody>
          <a:bodyPr wrap="square" rtlCol="0">
            <a:spAutoFit/>
          </a:bodyPr>
          <a:lstStyle/>
          <a:p>
            <a:pPr algn="ctr"/>
            <a:r>
              <a:rPr lang="en-GB" b="1" dirty="0">
                <a:solidFill>
                  <a:schemeClr val="accent5">
                    <a:lumMod val="50000"/>
                  </a:schemeClr>
                </a:solidFill>
              </a:rPr>
              <a:t>Methods</a:t>
            </a:r>
            <a:endParaRPr lang="pt-PT" b="1" dirty="0">
              <a:solidFill>
                <a:schemeClr val="accent5">
                  <a:lumMod val="50000"/>
                </a:schemeClr>
              </a:solidFill>
            </a:endParaRPr>
          </a:p>
        </p:txBody>
      </p:sp>
      <p:sp>
        <p:nvSpPr>
          <p:cNvPr id="16" name="CaixaDeTexto 15">
            <a:extLst>
              <a:ext uri="{FF2B5EF4-FFF2-40B4-BE49-F238E27FC236}">
                <a16:creationId xmlns:a16="http://schemas.microsoft.com/office/drawing/2014/main" id="{E32BE621-DDA2-40FE-826B-772CD449541B}"/>
              </a:ext>
            </a:extLst>
          </p:cNvPr>
          <p:cNvSpPr txBox="1"/>
          <p:nvPr/>
        </p:nvSpPr>
        <p:spPr>
          <a:xfrm>
            <a:off x="6066278" y="3126491"/>
            <a:ext cx="5976000" cy="369332"/>
          </a:xfrm>
          <a:prstGeom prst="rect">
            <a:avLst/>
          </a:prstGeom>
          <a:solidFill>
            <a:schemeClr val="accent5">
              <a:lumMod val="20000"/>
              <a:lumOff val="80000"/>
            </a:schemeClr>
          </a:solidFill>
        </p:spPr>
        <p:txBody>
          <a:bodyPr wrap="square" rtlCol="0">
            <a:spAutoFit/>
          </a:bodyPr>
          <a:lstStyle/>
          <a:p>
            <a:pPr algn="ctr"/>
            <a:r>
              <a:rPr lang="en-GB" b="1" dirty="0">
                <a:solidFill>
                  <a:schemeClr val="accent5">
                    <a:lumMod val="50000"/>
                  </a:schemeClr>
                </a:solidFill>
              </a:rPr>
              <a:t>Results</a:t>
            </a:r>
            <a:endParaRPr lang="pt-PT" b="1" dirty="0">
              <a:solidFill>
                <a:schemeClr val="accent5">
                  <a:lumMod val="50000"/>
                </a:schemeClr>
              </a:solidFill>
            </a:endParaRPr>
          </a:p>
        </p:txBody>
      </p:sp>
      <p:sp>
        <p:nvSpPr>
          <p:cNvPr id="17" name="CaixaDeTexto 16">
            <a:extLst>
              <a:ext uri="{FF2B5EF4-FFF2-40B4-BE49-F238E27FC236}">
                <a16:creationId xmlns:a16="http://schemas.microsoft.com/office/drawing/2014/main" id="{BD085D7C-94D2-4110-8643-B08B35C5BA87}"/>
              </a:ext>
            </a:extLst>
          </p:cNvPr>
          <p:cNvSpPr txBox="1"/>
          <p:nvPr/>
        </p:nvSpPr>
        <p:spPr>
          <a:xfrm>
            <a:off x="138000" y="3655880"/>
            <a:ext cx="5829047" cy="1384995"/>
          </a:xfrm>
          <a:prstGeom prst="rect">
            <a:avLst/>
          </a:prstGeom>
          <a:noFill/>
          <a:ln>
            <a:noFill/>
          </a:ln>
        </p:spPr>
        <p:txBody>
          <a:bodyPr wrap="square" rtlCol="0">
            <a:spAutoFit/>
          </a:bodyPr>
          <a:lstStyle/>
          <a:p>
            <a:pPr algn="just"/>
            <a:r>
              <a:rPr lang="en-GB" sz="1400" dirty="0">
                <a:cs typeface="Times New Roman" panose="02020603050405020304" pitchFamily="18" charset="0"/>
              </a:rPr>
              <a:t>We included mainly cervical dystonia patients, from an outpatient clinic in a tertiary university hospital. Considering the time of the first US-guided </a:t>
            </a:r>
            <a:r>
              <a:rPr lang="en-GB" sz="1400" dirty="0" err="1">
                <a:cs typeface="Times New Roman" panose="02020603050405020304" pitchFamily="18" charset="0"/>
              </a:rPr>
              <a:t>BoNT</a:t>
            </a:r>
            <a:r>
              <a:rPr lang="en-GB" sz="1400" dirty="0">
                <a:cs typeface="Times New Roman" panose="02020603050405020304" pitchFamily="18" charset="0"/>
              </a:rPr>
              <a:t> injection (T0), two moments before (T-2 and T-1), and after (T+1 e T+2), were assessed by reviewing the serotype and dosage of the </a:t>
            </a:r>
            <a:r>
              <a:rPr lang="en-GB" sz="1400" dirty="0" err="1">
                <a:cs typeface="Times New Roman" panose="02020603050405020304" pitchFamily="18" charset="0"/>
              </a:rPr>
              <a:t>BoNT</a:t>
            </a:r>
            <a:r>
              <a:rPr lang="en-GB" sz="1400" dirty="0">
                <a:cs typeface="Times New Roman" panose="02020603050405020304" pitchFamily="18" charset="0"/>
              </a:rPr>
              <a:t> injected, its cost, and the time interval between sessions. Statistical comparisons were made between sessions, using Friedman and Wilcoxon tests.</a:t>
            </a:r>
            <a:endParaRPr lang="pt-PT" sz="1400" dirty="0">
              <a:cs typeface="Times New Roman" panose="02020603050405020304" pitchFamily="18" charset="0"/>
            </a:endParaRPr>
          </a:p>
        </p:txBody>
      </p:sp>
      <p:sp>
        <p:nvSpPr>
          <p:cNvPr id="20" name="CaixaDeTexto 19">
            <a:extLst>
              <a:ext uri="{FF2B5EF4-FFF2-40B4-BE49-F238E27FC236}">
                <a16:creationId xmlns:a16="http://schemas.microsoft.com/office/drawing/2014/main" id="{767FFF76-88C3-4763-AC65-89A099B7E9B0}"/>
              </a:ext>
            </a:extLst>
          </p:cNvPr>
          <p:cNvSpPr txBox="1"/>
          <p:nvPr/>
        </p:nvSpPr>
        <p:spPr>
          <a:xfrm>
            <a:off x="6064873" y="4511578"/>
            <a:ext cx="5829047" cy="1384995"/>
          </a:xfrm>
          <a:prstGeom prst="rect">
            <a:avLst/>
          </a:prstGeom>
          <a:noFill/>
          <a:ln>
            <a:noFill/>
          </a:ln>
        </p:spPr>
        <p:txBody>
          <a:bodyPr wrap="square" rtlCol="0">
            <a:spAutoFit/>
          </a:bodyPr>
          <a:lstStyle/>
          <a:p>
            <a:pPr algn="just"/>
            <a:endParaRPr lang="en-GB" sz="1400" dirty="0">
              <a:cs typeface="Times New Roman" panose="02020603050405020304" pitchFamily="18" charset="0"/>
            </a:endParaRPr>
          </a:p>
          <a:p>
            <a:pPr algn="just"/>
            <a:endParaRPr lang="en-GB" sz="1400" dirty="0">
              <a:cs typeface="Times New Roman" panose="02020603050405020304" pitchFamily="18" charset="0"/>
            </a:endParaRPr>
          </a:p>
          <a:p>
            <a:pPr algn="just"/>
            <a:endParaRPr lang="en-GB" sz="1400" dirty="0">
              <a:cs typeface="Times New Roman" panose="02020603050405020304" pitchFamily="18" charset="0"/>
            </a:endParaRPr>
          </a:p>
          <a:p>
            <a:pPr algn="just"/>
            <a:r>
              <a:rPr lang="en-GB" sz="1400" dirty="0">
                <a:cs typeface="Times New Roman" panose="02020603050405020304" pitchFamily="18" charset="0"/>
              </a:rPr>
              <a:t>A significant reduction in cost per session was observed (p&lt;0.001). Major differences in the time intervals between sessions were not detected (p=0.430).</a:t>
            </a:r>
          </a:p>
        </p:txBody>
      </p:sp>
      <p:sp>
        <p:nvSpPr>
          <p:cNvPr id="21" name="CaixaDeTexto 20">
            <a:extLst>
              <a:ext uri="{FF2B5EF4-FFF2-40B4-BE49-F238E27FC236}">
                <a16:creationId xmlns:a16="http://schemas.microsoft.com/office/drawing/2014/main" id="{2C071568-2290-48B5-9CE1-F0DEC6127831}"/>
              </a:ext>
            </a:extLst>
          </p:cNvPr>
          <p:cNvSpPr txBox="1"/>
          <p:nvPr/>
        </p:nvSpPr>
        <p:spPr>
          <a:xfrm>
            <a:off x="149722" y="5245727"/>
            <a:ext cx="5817325" cy="369332"/>
          </a:xfrm>
          <a:prstGeom prst="rect">
            <a:avLst/>
          </a:prstGeom>
          <a:solidFill>
            <a:schemeClr val="accent5">
              <a:lumMod val="40000"/>
              <a:lumOff val="60000"/>
            </a:schemeClr>
          </a:solidFill>
        </p:spPr>
        <p:txBody>
          <a:bodyPr wrap="square" rtlCol="0">
            <a:spAutoFit/>
          </a:bodyPr>
          <a:lstStyle/>
          <a:p>
            <a:r>
              <a:rPr lang="en-GB" b="1" dirty="0">
                <a:solidFill>
                  <a:schemeClr val="accent5">
                    <a:lumMod val="50000"/>
                  </a:schemeClr>
                </a:solidFill>
              </a:rPr>
              <a:t>Conclusion</a:t>
            </a:r>
            <a:endParaRPr lang="pt-PT" dirty="0">
              <a:solidFill>
                <a:schemeClr val="accent5">
                  <a:lumMod val="50000"/>
                </a:schemeClr>
              </a:solidFill>
            </a:endParaRPr>
          </a:p>
        </p:txBody>
      </p:sp>
      <p:sp>
        <p:nvSpPr>
          <p:cNvPr id="22" name="CaixaDeTexto 21">
            <a:extLst>
              <a:ext uri="{FF2B5EF4-FFF2-40B4-BE49-F238E27FC236}">
                <a16:creationId xmlns:a16="http://schemas.microsoft.com/office/drawing/2014/main" id="{B05E83F1-BE0A-4CED-88B4-F9B31181FF6C}"/>
              </a:ext>
            </a:extLst>
          </p:cNvPr>
          <p:cNvSpPr txBox="1"/>
          <p:nvPr/>
        </p:nvSpPr>
        <p:spPr>
          <a:xfrm>
            <a:off x="134638" y="5737563"/>
            <a:ext cx="5817325" cy="954107"/>
          </a:xfrm>
          <a:prstGeom prst="rect">
            <a:avLst/>
          </a:prstGeom>
          <a:solidFill>
            <a:schemeClr val="accent5">
              <a:lumMod val="40000"/>
              <a:lumOff val="60000"/>
            </a:schemeClr>
          </a:solidFill>
          <a:ln>
            <a:noFill/>
          </a:ln>
        </p:spPr>
        <p:txBody>
          <a:bodyPr wrap="square" rtlCol="0">
            <a:spAutoFit/>
          </a:bodyPr>
          <a:lstStyle>
            <a:defPPr>
              <a:defRPr lang="pt-PT"/>
            </a:defPPr>
            <a:lvl1pPr>
              <a:defRPr b="1">
                <a:solidFill>
                  <a:schemeClr val="accent5">
                    <a:lumMod val="50000"/>
                  </a:schemeClr>
                </a:solidFill>
              </a:defRPr>
            </a:lvl1pPr>
          </a:lstStyle>
          <a:p>
            <a:pPr algn="just"/>
            <a:r>
              <a:rPr lang="en-US" sz="1400" b="0" dirty="0">
                <a:solidFill>
                  <a:schemeClr val="tx1"/>
                </a:solidFill>
              </a:rPr>
              <a:t>In our sample, </a:t>
            </a:r>
            <a:r>
              <a:rPr lang="en-GB" sz="1400" b="0" dirty="0">
                <a:solidFill>
                  <a:schemeClr val="tx1"/>
                </a:solidFill>
              </a:rPr>
              <a:t>the implementation of ultrasonography to identify target muscles allowed for a reduction of the </a:t>
            </a:r>
            <a:r>
              <a:rPr lang="en-GB" sz="1400" b="0" dirty="0" err="1">
                <a:solidFill>
                  <a:schemeClr val="tx1"/>
                </a:solidFill>
              </a:rPr>
              <a:t>BoNT</a:t>
            </a:r>
            <a:r>
              <a:rPr lang="en-GB" sz="1400" b="0" dirty="0">
                <a:solidFill>
                  <a:schemeClr val="tx1"/>
                </a:solidFill>
              </a:rPr>
              <a:t> applied to patients with dystonia. This not only leads to a subsequent therapy cost reduction but may also lower the risk of iatrogenic effects.</a:t>
            </a:r>
            <a:endParaRPr lang="pt-PT" sz="1400" b="0" dirty="0">
              <a:solidFill>
                <a:schemeClr val="tx1"/>
              </a:solidFill>
            </a:endParaRPr>
          </a:p>
        </p:txBody>
      </p:sp>
      <p:sp>
        <p:nvSpPr>
          <p:cNvPr id="23" name="CaixaDeTexto 22">
            <a:extLst>
              <a:ext uri="{FF2B5EF4-FFF2-40B4-BE49-F238E27FC236}">
                <a16:creationId xmlns:a16="http://schemas.microsoft.com/office/drawing/2014/main" id="{177A8E4E-9383-47C5-A425-98ED2D2412B8}"/>
              </a:ext>
            </a:extLst>
          </p:cNvPr>
          <p:cNvSpPr txBox="1"/>
          <p:nvPr/>
        </p:nvSpPr>
        <p:spPr>
          <a:xfrm>
            <a:off x="6224952" y="5865265"/>
            <a:ext cx="4146269" cy="275076"/>
          </a:xfrm>
          <a:prstGeom prst="rect">
            <a:avLst/>
          </a:prstGeom>
          <a:solidFill>
            <a:schemeClr val="accent5">
              <a:lumMod val="20000"/>
              <a:lumOff val="80000"/>
            </a:schemeClr>
          </a:solidFill>
        </p:spPr>
        <p:txBody>
          <a:bodyPr wrap="square" rtlCol="0">
            <a:spAutoFit/>
          </a:bodyPr>
          <a:lstStyle/>
          <a:p>
            <a:pPr algn="ctr"/>
            <a:r>
              <a:rPr lang="en-GB" sz="1200" b="1" dirty="0">
                <a:solidFill>
                  <a:schemeClr val="accent5">
                    <a:lumMod val="50000"/>
                  </a:schemeClr>
                </a:solidFill>
              </a:rPr>
              <a:t>References</a:t>
            </a:r>
            <a:endParaRPr lang="pt-PT" b="1" dirty="0">
              <a:solidFill>
                <a:schemeClr val="accent5">
                  <a:lumMod val="50000"/>
                </a:schemeClr>
              </a:solidFill>
            </a:endParaRPr>
          </a:p>
        </p:txBody>
      </p:sp>
      <p:sp>
        <p:nvSpPr>
          <p:cNvPr id="25" name="CaixaDeTexto 24">
            <a:extLst>
              <a:ext uri="{FF2B5EF4-FFF2-40B4-BE49-F238E27FC236}">
                <a16:creationId xmlns:a16="http://schemas.microsoft.com/office/drawing/2014/main" id="{B25B4144-E14F-45EC-8035-1264E06252B4}"/>
              </a:ext>
            </a:extLst>
          </p:cNvPr>
          <p:cNvSpPr txBox="1"/>
          <p:nvPr/>
        </p:nvSpPr>
        <p:spPr>
          <a:xfrm>
            <a:off x="6141228" y="6076395"/>
            <a:ext cx="4229993" cy="830997"/>
          </a:xfrm>
          <a:prstGeom prst="rect">
            <a:avLst/>
          </a:prstGeom>
          <a:noFill/>
        </p:spPr>
        <p:txBody>
          <a:bodyPr wrap="square">
            <a:spAutoFit/>
          </a:bodyPr>
          <a:lstStyle/>
          <a:p>
            <a:pPr indent="-457200" algn="just"/>
            <a:r>
              <a:rPr lang="pt-PT" sz="800" dirty="0" err="1">
                <a:effectLst/>
                <a:latin typeface="Calibri" panose="020F0502020204030204" pitchFamily="34" charset="0"/>
                <a:ea typeface="Calibri" panose="020F0502020204030204" pitchFamily="34" charset="0"/>
              </a:rPr>
              <a:t>Grigoriu</a:t>
            </a:r>
            <a:r>
              <a:rPr lang="pt-PT" sz="800" dirty="0">
                <a:effectLst/>
                <a:latin typeface="Calibri" panose="020F0502020204030204" pitchFamily="34" charset="0"/>
                <a:ea typeface="Calibri" panose="020F0502020204030204" pitchFamily="34" charset="0"/>
              </a:rPr>
              <a:t>, A.-I., </a:t>
            </a:r>
            <a:r>
              <a:rPr lang="pt-PT" sz="800" dirty="0" err="1">
                <a:effectLst/>
                <a:latin typeface="Calibri" panose="020F0502020204030204" pitchFamily="34" charset="0"/>
                <a:ea typeface="Calibri" panose="020F0502020204030204" pitchFamily="34" charset="0"/>
              </a:rPr>
              <a:t>et</a:t>
            </a:r>
            <a:r>
              <a:rPr lang="pt-PT" sz="800" dirty="0">
                <a:effectLst/>
                <a:latin typeface="Calibri" panose="020F0502020204030204" pitchFamily="34" charset="0"/>
                <a:ea typeface="Calibri" panose="020F0502020204030204" pitchFamily="34" charset="0"/>
              </a:rPr>
              <a:t> al (2015). </a:t>
            </a:r>
            <a:r>
              <a:rPr lang="en-GB" sz="800" dirty="0">
                <a:effectLst/>
                <a:latin typeface="Calibri" panose="020F0502020204030204" pitchFamily="34" charset="0"/>
                <a:ea typeface="Calibri" panose="020F0502020204030204" pitchFamily="34" charset="0"/>
              </a:rPr>
              <a:t>Impact of injection-guiding techniques on the effectiveness of botulinum toxin for the treatment of focal spasticity and dystonia: a systematic review. </a:t>
            </a:r>
            <a:r>
              <a:rPr lang="en-GB" sz="800" i="1" dirty="0">
                <a:effectLst/>
                <a:latin typeface="Calibri" panose="020F0502020204030204" pitchFamily="34" charset="0"/>
                <a:ea typeface="Calibri" panose="020F0502020204030204" pitchFamily="34" charset="0"/>
              </a:rPr>
              <a:t>Archives of physical medicine and rehabilitation</a:t>
            </a:r>
            <a:r>
              <a:rPr lang="en-GB" sz="800" dirty="0">
                <a:effectLst/>
                <a:latin typeface="Calibri" panose="020F0502020204030204" pitchFamily="34" charset="0"/>
                <a:ea typeface="Calibri" panose="020F0502020204030204" pitchFamily="34" charset="0"/>
              </a:rPr>
              <a:t>,</a:t>
            </a:r>
            <a:r>
              <a:rPr lang="en-GB" sz="800" i="1" dirty="0">
                <a:effectLst/>
                <a:latin typeface="Calibri" panose="020F0502020204030204" pitchFamily="34" charset="0"/>
                <a:ea typeface="Calibri" panose="020F0502020204030204" pitchFamily="34" charset="0"/>
              </a:rPr>
              <a:t> 96</a:t>
            </a:r>
            <a:r>
              <a:rPr lang="en-GB" sz="800" dirty="0">
                <a:effectLst/>
                <a:latin typeface="Calibri" panose="020F0502020204030204" pitchFamily="34" charset="0"/>
                <a:ea typeface="Calibri" panose="020F0502020204030204" pitchFamily="34" charset="0"/>
              </a:rPr>
              <a:t>(11), 2067-2078</a:t>
            </a:r>
            <a:r>
              <a:rPr lang="en-GB" sz="800" dirty="0">
                <a:latin typeface="Calibri" panose="020F0502020204030204" pitchFamily="34" charset="0"/>
                <a:ea typeface="Calibri" panose="020F0502020204030204" pitchFamily="34" charset="0"/>
              </a:rPr>
              <a:t> | </a:t>
            </a:r>
            <a:r>
              <a:rPr lang="en-GB" sz="800" dirty="0" err="1">
                <a:effectLst/>
                <a:latin typeface="Calibri" panose="020F0502020204030204" pitchFamily="34" charset="0"/>
                <a:ea typeface="Calibri" panose="020F0502020204030204" pitchFamily="34" charset="0"/>
              </a:rPr>
              <a:t>Santamato</a:t>
            </a:r>
            <a:r>
              <a:rPr lang="en-GB" sz="800" dirty="0">
                <a:effectLst/>
                <a:latin typeface="Calibri" panose="020F0502020204030204" pitchFamily="34" charset="0"/>
                <a:ea typeface="Calibri" panose="020F0502020204030204" pitchFamily="34" charset="0"/>
              </a:rPr>
              <a:t>, A., et al (2014). Can botulinum toxin type A injection technique influence the clinical outcome of patients with post-stroke upper limb spasticity? A randomized controlled trial comparing manual needle placement and ultrasound-guided injection techniques. </a:t>
            </a:r>
            <a:r>
              <a:rPr lang="en-GB" sz="800" i="1" dirty="0">
                <a:effectLst/>
                <a:latin typeface="Calibri" panose="020F0502020204030204" pitchFamily="34" charset="0"/>
                <a:ea typeface="Calibri" panose="020F0502020204030204" pitchFamily="34" charset="0"/>
              </a:rPr>
              <a:t>Journal of the neurological sciences</a:t>
            </a:r>
            <a:r>
              <a:rPr lang="en-GB" sz="800" dirty="0">
                <a:effectLst/>
                <a:latin typeface="Calibri" panose="020F0502020204030204" pitchFamily="34" charset="0"/>
                <a:ea typeface="Calibri" panose="020F0502020204030204" pitchFamily="34" charset="0"/>
              </a:rPr>
              <a:t>,</a:t>
            </a:r>
            <a:r>
              <a:rPr lang="en-GB" sz="800" i="1" dirty="0">
                <a:effectLst/>
                <a:latin typeface="Calibri" panose="020F0502020204030204" pitchFamily="34" charset="0"/>
                <a:ea typeface="Calibri" panose="020F0502020204030204" pitchFamily="34" charset="0"/>
              </a:rPr>
              <a:t> 347</a:t>
            </a:r>
            <a:r>
              <a:rPr lang="en-GB" sz="800" dirty="0">
                <a:effectLst/>
                <a:latin typeface="Calibri" panose="020F0502020204030204" pitchFamily="34" charset="0"/>
                <a:ea typeface="Calibri" panose="020F0502020204030204" pitchFamily="34" charset="0"/>
              </a:rPr>
              <a:t>(1-2), 39-43. </a:t>
            </a:r>
          </a:p>
        </p:txBody>
      </p:sp>
      <p:pic>
        <p:nvPicPr>
          <p:cNvPr id="2" name="Vídeo 1">
            <a:hlinkClick r:id="" action="ppaction://media"/>
            <a:extLst>
              <a:ext uri="{FF2B5EF4-FFF2-40B4-BE49-F238E27FC236}">
                <a16:creationId xmlns:a16="http://schemas.microsoft.com/office/drawing/2014/main" id="{B501E19F-9694-4993-952F-FA180C4EF5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0550526" y="5615059"/>
            <a:ext cx="1641474" cy="1231106"/>
          </a:xfrm>
          <a:prstGeom prst="rect">
            <a:avLst/>
          </a:prstGeom>
        </p:spPr>
      </p:pic>
      <p:graphicFrame>
        <p:nvGraphicFramePr>
          <p:cNvPr id="6" name="Tabela 5">
            <a:extLst>
              <a:ext uri="{FF2B5EF4-FFF2-40B4-BE49-F238E27FC236}">
                <a16:creationId xmlns:a16="http://schemas.microsoft.com/office/drawing/2014/main" id="{22BAAECE-B965-4334-9236-71DC3FD96BD8}"/>
              </a:ext>
            </a:extLst>
          </p:cNvPr>
          <p:cNvGraphicFramePr>
            <a:graphicFrameLocks noGrp="1"/>
          </p:cNvGraphicFramePr>
          <p:nvPr>
            <p:extLst>
              <p:ext uri="{D42A27DB-BD31-4B8C-83A1-F6EECF244321}">
                <p14:modId xmlns:p14="http://schemas.microsoft.com/office/powerpoint/2010/main" val="3374238697"/>
              </p:ext>
            </p:extLst>
          </p:nvPr>
        </p:nvGraphicFramePr>
        <p:xfrm>
          <a:off x="6512665" y="3550994"/>
          <a:ext cx="2520950" cy="850900"/>
        </p:xfrm>
        <a:graphic>
          <a:graphicData uri="http://schemas.openxmlformats.org/drawingml/2006/table">
            <a:tbl>
              <a:tblPr firstRow="1" firstCol="1" bandRow="1">
                <a:tableStyleId>{69CF1AB2-1976-4502-BF36-3FF5EA218861}</a:tableStyleId>
              </a:tblPr>
              <a:tblGrid>
                <a:gridCol w="890129">
                  <a:extLst>
                    <a:ext uri="{9D8B030D-6E8A-4147-A177-3AD203B41FA5}">
                      <a16:colId xmlns:a16="http://schemas.microsoft.com/office/drawing/2014/main" val="4127592588"/>
                    </a:ext>
                  </a:extLst>
                </a:gridCol>
                <a:gridCol w="890129">
                  <a:extLst>
                    <a:ext uri="{9D8B030D-6E8A-4147-A177-3AD203B41FA5}">
                      <a16:colId xmlns:a16="http://schemas.microsoft.com/office/drawing/2014/main" val="899094108"/>
                    </a:ext>
                  </a:extLst>
                </a:gridCol>
                <a:gridCol w="740692">
                  <a:extLst>
                    <a:ext uri="{9D8B030D-6E8A-4147-A177-3AD203B41FA5}">
                      <a16:colId xmlns:a16="http://schemas.microsoft.com/office/drawing/2014/main" val="520607372"/>
                    </a:ext>
                  </a:extLst>
                </a:gridCol>
              </a:tblGrid>
              <a:tr h="156869">
                <a:tc gridSpan="3">
                  <a:txBody>
                    <a:bodyPr/>
                    <a:lstStyle/>
                    <a:p>
                      <a:pPr algn="ctr">
                        <a:lnSpc>
                          <a:spcPct val="106000"/>
                        </a:lnSpc>
                        <a:spcAft>
                          <a:spcPts val="800"/>
                        </a:spcAft>
                      </a:pPr>
                      <a:r>
                        <a:rPr lang="en-GB" sz="1100" dirty="0">
                          <a:solidFill>
                            <a:schemeClr val="accent5">
                              <a:lumMod val="50000"/>
                            </a:schemeClr>
                          </a:solidFill>
                          <a:effectLst/>
                        </a:rPr>
                        <a:t>n=43</a:t>
                      </a:r>
                      <a:endParaRPr lang="pt-PT"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2929492783"/>
                  </a:ext>
                </a:extLst>
              </a:tr>
              <a:tr h="156869">
                <a:tc rowSpan="2">
                  <a:txBody>
                    <a:bodyPr/>
                    <a:lstStyle/>
                    <a:p>
                      <a:pPr algn="ctr">
                        <a:lnSpc>
                          <a:spcPct val="106000"/>
                        </a:lnSpc>
                        <a:spcAft>
                          <a:spcPts val="800"/>
                        </a:spcAft>
                      </a:pPr>
                      <a:r>
                        <a:rPr lang="en-GB" sz="1100" dirty="0">
                          <a:solidFill>
                            <a:schemeClr val="tx1"/>
                          </a:solidFill>
                          <a:effectLst/>
                        </a:rPr>
                        <a:t>Age</a:t>
                      </a:r>
                      <a:endParaRPr lang="pt-PT" sz="1100" dirty="0">
                        <a:solidFill>
                          <a:schemeClr val="tx1"/>
                        </a:solidFill>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6000"/>
                        </a:lnSpc>
                        <a:spcAft>
                          <a:spcPts val="800"/>
                        </a:spcAft>
                      </a:pPr>
                      <a:r>
                        <a:rPr lang="en-GB" sz="1100" dirty="0">
                          <a:effectLst/>
                        </a:rPr>
                        <a:t>Mean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a:effectLst/>
                        </a:rPr>
                        <a:t>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796723"/>
                  </a:ext>
                </a:extLst>
              </a:tr>
              <a:tr h="151772">
                <a:tc vMerge="1">
                  <a:txBody>
                    <a:bodyPr/>
                    <a:lstStyle/>
                    <a:p>
                      <a:endParaRPr lang="pt-PT"/>
                    </a:p>
                  </a:txBody>
                  <a:tcPr/>
                </a:tc>
                <a:tc>
                  <a:txBody>
                    <a:bodyPr/>
                    <a:lstStyle/>
                    <a:p>
                      <a:pPr algn="ctr">
                        <a:lnSpc>
                          <a:spcPct val="106000"/>
                        </a:lnSpc>
                        <a:spcAft>
                          <a:spcPts val="800"/>
                        </a:spcAft>
                      </a:pPr>
                      <a:r>
                        <a:rPr lang="en-GB" sz="1100" dirty="0">
                          <a:effectLst/>
                        </a:rPr>
                        <a:t>St. deviation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15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9757513"/>
                  </a:ext>
                </a:extLst>
              </a:tr>
              <a:tr h="156869">
                <a:tc rowSpan="2">
                  <a:txBody>
                    <a:bodyPr/>
                    <a:lstStyle/>
                    <a:p>
                      <a:pPr algn="ctr">
                        <a:lnSpc>
                          <a:spcPct val="106000"/>
                        </a:lnSpc>
                        <a:spcAft>
                          <a:spcPts val="800"/>
                        </a:spcAft>
                      </a:pPr>
                      <a:r>
                        <a:rPr lang="en-GB" sz="1100" dirty="0">
                          <a:solidFill>
                            <a:schemeClr val="tx1"/>
                          </a:solidFill>
                          <a:effectLst/>
                        </a:rPr>
                        <a:t>Gender</a:t>
                      </a:r>
                      <a:endParaRPr lang="pt-PT" sz="1100" dirty="0">
                        <a:solidFill>
                          <a:schemeClr val="tx1"/>
                        </a:solidFill>
                        <a:effectLst/>
                        <a:latin typeface="Calibri" panose="020F0502020204030204" pitchFamily="34" charset="0"/>
                        <a:ea typeface="+mn-ea"/>
                        <a:cs typeface="Times New Roman" panose="02020603050405020304" pitchFamily="18" charset="0"/>
                      </a:endParaRPr>
                    </a:p>
                  </a:txBody>
                  <a:tcPr marL="68580" marR="68580" marT="0" marB="0" anchor="ctr"/>
                </a:tc>
                <a:tc>
                  <a:txBody>
                    <a:bodyPr/>
                    <a:lstStyle/>
                    <a:p>
                      <a:pPr algn="ctr">
                        <a:lnSpc>
                          <a:spcPct val="106000"/>
                        </a:lnSpc>
                        <a:spcAft>
                          <a:spcPts val="800"/>
                        </a:spcAft>
                      </a:pPr>
                      <a:r>
                        <a:rPr lang="en-GB" sz="1100" dirty="0">
                          <a:effectLst/>
                        </a:rPr>
                        <a:t>F [n(%)]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27 (63%)</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0913985"/>
                  </a:ext>
                </a:extLst>
              </a:tr>
              <a:tr h="151772">
                <a:tc vMerge="1">
                  <a:txBody>
                    <a:bodyPr/>
                    <a:lstStyle/>
                    <a:p>
                      <a:endParaRPr lang="pt-PT"/>
                    </a:p>
                  </a:txBody>
                  <a:tcPr/>
                </a:tc>
                <a:tc>
                  <a:txBody>
                    <a:bodyPr/>
                    <a:lstStyle/>
                    <a:p>
                      <a:pPr algn="ctr">
                        <a:lnSpc>
                          <a:spcPct val="106000"/>
                        </a:lnSpc>
                        <a:spcAft>
                          <a:spcPts val="800"/>
                        </a:spcAft>
                      </a:pPr>
                      <a:r>
                        <a:rPr lang="en-GB" sz="1100">
                          <a:effectLst/>
                        </a:rPr>
                        <a:t>M [n(%)]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16 (37%)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8036009"/>
                  </a:ext>
                </a:extLst>
              </a:tr>
            </a:tbl>
          </a:graphicData>
        </a:graphic>
      </p:graphicFrame>
      <p:graphicFrame>
        <p:nvGraphicFramePr>
          <p:cNvPr id="7" name="Tabela 6">
            <a:extLst>
              <a:ext uri="{FF2B5EF4-FFF2-40B4-BE49-F238E27FC236}">
                <a16:creationId xmlns:a16="http://schemas.microsoft.com/office/drawing/2014/main" id="{FF22487B-A6AA-466B-B136-5169C180E1A2}"/>
              </a:ext>
            </a:extLst>
          </p:cNvPr>
          <p:cNvGraphicFramePr>
            <a:graphicFrameLocks noGrp="1"/>
          </p:cNvGraphicFramePr>
          <p:nvPr>
            <p:extLst>
              <p:ext uri="{D42A27DB-BD31-4B8C-83A1-F6EECF244321}">
                <p14:modId xmlns:p14="http://schemas.microsoft.com/office/powerpoint/2010/main" val="2545799058"/>
              </p:ext>
            </p:extLst>
          </p:nvPr>
        </p:nvGraphicFramePr>
        <p:xfrm>
          <a:off x="6512664" y="4457065"/>
          <a:ext cx="2520951" cy="732608"/>
        </p:xfrm>
        <a:graphic>
          <a:graphicData uri="http://schemas.openxmlformats.org/drawingml/2006/table">
            <a:tbl>
              <a:tblPr firstRow="1" firstCol="1" bandRow="1">
                <a:tableStyleId>{69CF1AB2-1976-4502-BF36-3FF5EA218861}</a:tableStyleId>
              </a:tblPr>
              <a:tblGrid>
                <a:gridCol w="1797051">
                  <a:extLst>
                    <a:ext uri="{9D8B030D-6E8A-4147-A177-3AD203B41FA5}">
                      <a16:colId xmlns:a16="http://schemas.microsoft.com/office/drawing/2014/main" val="900792265"/>
                    </a:ext>
                  </a:extLst>
                </a:gridCol>
                <a:gridCol w="723900">
                  <a:extLst>
                    <a:ext uri="{9D8B030D-6E8A-4147-A177-3AD203B41FA5}">
                      <a16:colId xmlns:a16="http://schemas.microsoft.com/office/drawing/2014/main" val="3832883712"/>
                    </a:ext>
                  </a:extLst>
                </a:gridCol>
              </a:tblGrid>
              <a:tr h="183152">
                <a:tc gridSpan="2">
                  <a:txBody>
                    <a:bodyPr/>
                    <a:lstStyle/>
                    <a:p>
                      <a:pPr algn="ctr">
                        <a:lnSpc>
                          <a:spcPct val="106000"/>
                        </a:lnSpc>
                        <a:spcAft>
                          <a:spcPts val="800"/>
                        </a:spcAft>
                      </a:pPr>
                      <a:r>
                        <a:rPr lang="en-GB" sz="1100" dirty="0" err="1">
                          <a:solidFill>
                            <a:schemeClr val="accent5">
                              <a:lumMod val="50000"/>
                            </a:schemeClr>
                          </a:solidFill>
                          <a:effectLst/>
                        </a:rPr>
                        <a:t>BoNT</a:t>
                      </a:r>
                      <a:endParaRPr lang="pt-PT"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extLst>
                  <a:ext uri="{0D108BD9-81ED-4DB2-BD59-A6C34878D82A}">
                    <a16:rowId xmlns:a16="http://schemas.microsoft.com/office/drawing/2014/main" val="1460152377"/>
                  </a:ext>
                </a:extLst>
              </a:tr>
              <a:tr h="183152">
                <a:tc>
                  <a:txBody>
                    <a:bodyPr/>
                    <a:lstStyle/>
                    <a:p>
                      <a:pPr algn="ctr">
                        <a:lnSpc>
                          <a:spcPct val="106000"/>
                        </a:lnSpc>
                        <a:spcAft>
                          <a:spcPts val="800"/>
                        </a:spcAft>
                      </a:pPr>
                      <a:r>
                        <a:rPr lang="en-GB" sz="1100" dirty="0" err="1">
                          <a:effectLst/>
                        </a:rPr>
                        <a:t>AbobotulinumtoxinA</a:t>
                      </a:r>
                      <a:r>
                        <a:rPr lang="en-GB" sz="1100" dirty="0">
                          <a:effectLst/>
                        </a:rPr>
                        <a:t> [n(%)]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22 (51%)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5081497"/>
                  </a:ext>
                </a:extLst>
              </a:tr>
              <a:tr h="183152">
                <a:tc>
                  <a:txBody>
                    <a:bodyPr/>
                    <a:lstStyle/>
                    <a:p>
                      <a:pPr algn="ctr">
                        <a:lnSpc>
                          <a:spcPct val="106000"/>
                        </a:lnSpc>
                        <a:spcAft>
                          <a:spcPts val="800"/>
                        </a:spcAft>
                      </a:pPr>
                      <a:r>
                        <a:rPr lang="en-GB" sz="1100" dirty="0" err="1">
                          <a:effectLst/>
                        </a:rPr>
                        <a:t>OnabotulinumtoxinA</a:t>
                      </a:r>
                      <a:r>
                        <a:rPr lang="en-GB" sz="1100" dirty="0">
                          <a:effectLst/>
                        </a:rPr>
                        <a:t> [n(%)]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16 (37%)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6683400"/>
                  </a:ext>
                </a:extLst>
              </a:tr>
              <a:tr h="183152">
                <a:tc>
                  <a:txBody>
                    <a:bodyPr/>
                    <a:lstStyle/>
                    <a:p>
                      <a:pPr algn="ctr">
                        <a:lnSpc>
                          <a:spcPct val="106000"/>
                        </a:lnSpc>
                        <a:spcAft>
                          <a:spcPts val="800"/>
                        </a:spcAft>
                      </a:pPr>
                      <a:r>
                        <a:rPr lang="en-GB" sz="1100">
                          <a:effectLst/>
                        </a:rPr>
                        <a:t>IncobotulinumtoxinA [n(%)]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800"/>
                        </a:spcAft>
                      </a:pPr>
                      <a:r>
                        <a:rPr lang="en-GB" sz="1100" dirty="0">
                          <a:effectLst/>
                        </a:rPr>
                        <a:t>5 (12%)</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6670999"/>
                  </a:ext>
                </a:extLst>
              </a:tr>
            </a:tbl>
          </a:graphicData>
        </a:graphic>
      </p:graphicFrame>
      <p:graphicFrame>
        <p:nvGraphicFramePr>
          <p:cNvPr id="9" name="Tabela 8">
            <a:extLst>
              <a:ext uri="{FF2B5EF4-FFF2-40B4-BE49-F238E27FC236}">
                <a16:creationId xmlns:a16="http://schemas.microsoft.com/office/drawing/2014/main" id="{79A34A71-3294-4852-81E0-96C7E8AAAADF}"/>
              </a:ext>
            </a:extLst>
          </p:cNvPr>
          <p:cNvGraphicFramePr>
            <a:graphicFrameLocks noGrp="1"/>
          </p:cNvGraphicFramePr>
          <p:nvPr>
            <p:extLst>
              <p:ext uri="{D42A27DB-BD31-4B8C-83A1-F6EECF244321}">
                <p14:modId xmlns:p14="http://schemas.microsoft.com/office/powerpoint/2010/main" val="3299134546"/>
              </p:ext>
            </p:extLst>
          </p:nvPr>
        </p:nvGraphicFramePr>
        <p:xfrm>
          <a:off x="9481406" y="3550336"/>
          <a:ext cx="1843086" cy="1639113"/>
        </p:xfrm>
        <a:graphic>
          <a:graphicData uri="http://schemas.openxmlformats.org/drawingml/2006/table">
            <a:tbl>
              <a:tblPr firstRow="1" firstCol="1" bandRow="1">
                <a:tableStyleId>{69CF1AB2-1976-4502-BF36-3FF5EA218861}</a:tableStyleId>
              </a:tblPr>
              <a:tblGrid>
                <a:gridCol w="1148207">
                  <a:extLst>
                    <a:ext uri="{9D8B030D-6E8A-4147-A177-3AD203B41FA5}">
                      <a16:colId xmlns:a16="http://schemas.microsoft.com/office/drawing/2014/main" val="63966994"/>
                    </a:ext>
                  </a:extLst>
                </a:gridCol>
                <a:gridCol w="694879">
                  <a:extLst>
                    <a:ext uri="{9D8B030D-6E8A-4147-A177-3AD203B41FA5}">
                      <a16:colId xmlns:a16="http://schemas.microsoft.com/office/drawing/2014/main" val="63541979"/>
                    </a:ext>
                  </a:extLst>
                </a:gridCol>
              </a:tblGrid>
              <a:tr h="183478">
                <a:tc gridSpan="2">
                  <a:txBody>
                    <a:bodyPr/>
                    <a:lstStyle/>
                    <a:p>
                      <a:pPr algn="ctr">
                        <a:lnSpc>
                          <a:spcPct val="106000"/>
                        </a:lnSpc>
                        <a:spcAft>
                          <a:spcPts val="800"/>
                        </a:spcAft>
                      </a:pPr>
                      <a:r>
                        <a:rPr lang="en-GB" sz="1100" dirty="0" err="1">
                          <a:solidFill>
                            <a:schemeClr val="accent5">
                              <a:lumMod val="50000"/>
                            </a:schemeClr>
                          </a:solidFill>
                          <a:effectLst/>
                        </a:rPr>
                        <a:t>BoNT</a:t>
                      </a:r>
                      <a:r>
                        <a:rPr lang="en-GB" sz="1100" dirty="0">
                          <a:solidFill>
                            <a:schemeClr val="accent5">
                              <a:lumMod val="50000"/>
                            </a:schemeClr>
                          </a:solidFill>
                          <a:effectLst/>
                        </a:rPr>
                        <a:t> dosage</a:t>
                      </a:r>
                      <a:endParaRPr lang="pt-PT" sz="1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hMerge="1">
                  <a:txBody>
                    <a:bodyPr/>
                    <a:lstStyle/>
                    <a:p>
                      <a:endParaRPr lang="pt-PT"/>
                    </a:p>
                  </a:txBody>
                  <a:tcPr/>
                </a:tc>
                <a:extLst>
                  <a:ext uri="{0D108BD9-81ED-4DB2-BD59-A6C34878D82A}">
                    <a16:rowId xmlns:a16="http://schemas.microsoft.com/office/drawing/2014/main" val="3705598543"/>
                  </a:ext>
                </a:extLst>
              </a:tr>
              <a:tr h="354767">
                <a:tc>
                  <a:txBody>
                    <a:bodyPr/>
                    <a:lstStyle/>
                    <a:p>
                      <a:pPr algn="ctr">
                        <a:lnSpc>
                          <a:spcPct val="106000"/>
                        </a:lnSpc>
                        <a:spcAft>
                          <a:spcPts val="800"/>
                        </a:spcAft>
                      </a:pPr>
                      <a:r>
                        <a:rPr lang="en-GB" sz="1100">
                          <a:effectLst/>
                        </a:rPr>
                        <a:t>Time intervals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dirty="0">
                          <a:effectLst/>
                        </a:rPr>
                        <a:t>p-value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06155767"/>
                  </a:ext>
                </a:extLst>
              </a:tr>
              <a:tr h="183478">
                <a:tc>
                  <a:txBody>
                    <a:bodyPr/>
                    <a:lstStyle/>
                    <a:p>
                      <a:pPr algn="ctr">
                        <a:lnSpc>
                          <a:spcPct val="106000"/>
                        </a:lnSpc>
                        <a:spcAft>
                          <a:spcPts val="800"/>
                        </a:spcAft>
                      </a:pPr>
                      <a:r>
                        <a:rPr lang="en-GB" sz="1100" b="0">
                          <a:effectLst/>
                        </a:rPr>
                        <a:t>[T-2;T-1]</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a:effectLst/>
                        </a:rPr>
                        <a:t>0.324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893326599"/>
                  </a:ext>
                </a:extLst>
              </a:tr>
              <a:tr h="183478">
                <a:tc>
                  <a:txBody>
                    <a:bodyPr/>
                    <a:lstStyle/>
                    <a:p>
                      <a:pPr algn="ctr">
                        <a:lnSpc>
                          <a:spcPct val="106000"/>
                        </a:lnSpc>
                        <a:spcAft>
                          <a:spcPts val="800"/>
                        </a:spcAft>
                      </a:pPr>
                      <a:r>
                        <a:rPr lang="en-GB" sz="1100" b="0" dirty="0">
                          <a:effectLst/>
                        </a:rPr>
                        <a:t>[T-2;T+1]</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b="1" dirty="0">
                          <a:effectLst/>
                        </a:rPr>
                        <a:t>&lt;0.001</a:t>
                      </a:r>
                      <a:endParaRPr lang="pt-P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06853629"/>
                  </a:ext>
                </a:extLst>
              </a:tr>
              <a:tr h="183478">
                <a:tc>
                  <a:txBody>
                    <a:bodyPr/>
                    <a:lstStyle/>
                    <a:p>
                      <a:pPr algn="ctr">
                        <a:lnSpc>
                          <a:spcPct val="106000"/>
                        </a:lnSpc>
                        <a:spcAft>
                          <a:spcPts val="800"/>
                        </a:spcAft>
                      </a:pPr>
                      <a:r>
                        <a:rPr lang="en-GB" sz="1100" b="0" dirty="0">
                          <a:effectLst/>
                        </a:rPr>
                        <a:t>[T-2;T+2]</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b="1" dirty="0">
                          <a:effectLst/>
                        </a:rPr>
                        <a:t>0.032</a:t>
                      </a:r>
                      <a:endParaRPr lang="pt-P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723830492"/>
                  </a:ext>
                </a:extLst>
              </a:tr>
              <a:tr h="183478">
                <a:tc>
                  <a:txBody>
                    <a:bodyPr/>
                    <a:lstStyle/>
                    <a:p>
                      <a:pPr algn="ctr">
                        <a:lnSpc>
                          <a:spcPct val="106000"/>
                        </a:lnSpc>
                        <a:spcAft>
                          <a:spcPts val="800"/>
                        </a:spcAft>
                      </a:pPr>
                      <a:r>
                        <a:rPr lang="en-GB" sz="1100" b="0">
                          <a:effectLst/>
                        </a:rPr>
                        <a:t>[T-1;T+1]</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b="1" dirty="0">
                          <a:effectLst/>
                        </a:rPr>
                        <a:t>0.031</a:t>
                      </a:r>
                      <a:endParaRPr lang="pt-P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085456283"/>
                  </a:ext>
                </a:extLst>
              </a:tr>
              <a:tr h="183478">
                <a:tc>
                  <a:txBody>
                    <a:bodyPr/>
                    <a:lstStyle/>
                    <a:p>
                      <a:pPr algn="ctr">
                        <a:lnSpc>
                          <a:spcPct val="106000"/>
                        </a:lnSpc>
                        <a:spcAft>
                          <a:spcPts val="800"/>
                        </a:spcAft>
                      </a:pPr>
                      <a:r>
                        <a:rPr lang="en-GB" sz="1100" b="0">
                          <a:effectLst/>
                        </a:rPr>
                        <a:t>[T-1;T+2]</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b="1" dirty="0">
                          <a:effectLst/>
                        </a:rPr>
                        <a:t>0.003</a:t>
                      </a:r>
                      <a:endParaRPr lang="pt-P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45684666"/>
                  </a:ext>
                </a:extLst>
              </a:tr>
              <a:tr h="183478">
                <a:tc>
                  <a:txBody>
                    <a:bodyPr/>
                    <a:lstStyle/>
                    <a:p>
                      <a:pPr algn="ctr">
                        <a:lnSpc>
                          <a:spcPct val="106000"/>
                        </a:lnSpc>
                        <a:spcAft>
                          <a:spcPts val="800"/>
                        </a:spcAft>
                      </a:pPr>
                      <a:r>
                        <a:rPr lang="en-GB" sz="1000" b="0" dirty="0">
                          <a:effectLst/>
                        </a:rPr>
                        <a:t>[</a:t>
                      </a:r>
                      <a:r>
                        <a:rPr lang="en-GB" sz="1100" b="0" dirty="0">
                          <a:effectLst/>
                        </a:rPr>
                        <a:t>T+1;T+2]</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6000"/>
                        </a:lnSpc>
                        <a:spcAft>
                          <a:spcPts val="800"/>
                        </a:spcAft>
                      </a:pPr>
                      <a:r>
                        <a:rPr lang="en-GB" sz="1100" dirty="0">
                          <a:effectLst/>
                        </a:rPr>
                        <a:t>0.181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216768109"/>
                  </a:ext>
                </a:extLst>
              </a:tr>
            </a:tbl>
          </a:graphicData>
        </a:graphic>
      </p:graphicFrame>
    </p:spTree>
    <p:extLst>
      <p:ext uri="{BB962C8B-B14F-4D97-AF65-F5344CB8AC3E}">
        <p14:creationId xmlns:p14="http://schemas.microsoft.com/office/powerpoint/2010/main" val="3760047200"/>
      </p:ext>
    </p:extLst>
  </p:cSld>
  <p:clrMapOvr>
    <a:masterClrMapping/>
  </p:clrMapOvr>
  <mc:AlternateContent xmlns:mc="http://schemas.openxmlformats.org/markup-compatibility/2006">
    <mc:Choice xmlns:p14="http://schemas.microsoft.com/office/powerpoint/2010/main" Requires="p14">
      <p:transition spd="slow" p14:dur="2000" advTm="184193"/>
    </mc:Choice>
    <mc:Fallback>
      <p:transition spd="slow" advTm="18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929</Words>
  <Application>Microsoft Office PowerPoint</Application>
  <PresentationFormat>Ecrã Panorâmico</PresentationFormat>
  <Paragraphs>60</Paragraphs>
  <Slides>1</Slides>
  <Notes>1</Notes>
  <HiddenSlides>0</HiddenSlides>
  <MMClips>1</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vt:i4>
      </vt:variant>
    </vt:vector>
  </HeadingPairs>
  <TitlesOfParts>
    <vt:vector size="6" baseType="lpstr">
      <vt:lpstr>Arial</vt:lpstr>
      <vt:lpstr>Calibri</vt:lpstr>
      <vt:lpstr>Calibri Light</vt:lpstr>
      <vt:lpstr>Times New Roman</vt:lpstr>
      <vt:lpstr>Tema do Office</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Gilberto Pereira</dc:creator>
  <cp:lastModifiedBy>Gilberto Pereira</cp:lastModifiedBy>
  <cp:revision>4</cp:revision>
  <dcterms:created xsi:type="dcterms:W3CDTF">2021-09-23T17:53:07Z</dcterms:created>
  <dcterms:modified xsi:type="dcterms:W3CDTF">2021-10-01T17:42:03Z</dcterms:modified>
</cp:coreProperties>
</file>